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5" r:id="rId2"/>
    <p:sldId id="262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 userDrawn="1">
          <p15:clr>
            <a:srgbClr val="A4A3A4"/>
          </p15:clr>
        </p15:guide>
        <p15:guide id="2" pos="97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44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0000"/>
    <a:srgbClr val="00B050"/>
    <a:srgbClr val="FFFFFF"/>
    <a:srgbClr val="AF5D40"/>
    <a:srgbClr val="00B0EF"/>
    <a:srgbClr val="F19CA7"/>
    <a:srgbClr val="008CCF"/>
    <a:srgbClr val="78C2E5"/>
    <a:srgbClr val="00A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6"/>
        <p:guide pos="970"/>
        <p:guide orient="horz" pos="2296"/>
        <p:guide orient="horz" pos="3144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520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692933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89339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ore-KR" sz="2000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How About a Game of </a:t>
            </a:r>
            <a:r>
              <a:rPr lang="en-US" altLang="ko-Kore-KR" sz="6600" b="1" i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Yunnori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?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155180" y="4623798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윷놀이 한판 어때요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2462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tell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sticks roll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randomly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adds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excitement of the game.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All the sticks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stay inside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boundary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;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not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you lose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turn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6871EE-43A8-0AB1-F804-85D78CA2C0CC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막대기들이 무작위로 구르기 때문에 당신은 알 수 없다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A7D3D1-260E-2069-667E-B16E2402F81F}"/>
              </a:ext>
            </a:extLst>
          </p:cNvPr>
          <p:cNvSpPr txBox="1"/>
          <p:nvPr/>
        </p:nvSpPr>
        <p:spPr>
          <a:xfrm>
            <a:off x="1545653" y="32764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이것이 게임의 재미를 더해준다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E875AA-800B-366C-2D64-84D3157CE752}"/>
              </a:ext>
            </a:extLst>
          </p:cNvPr>
          <p:cNvSpPr txBox="1"/>
          <p:nvPr/>
        </p:nvSpPr>
        <p:spPr>
          <a:xfrm>
            <a:off x="1540801" y="462279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모든 막대기는 경계선 안에 있어야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E70B69-98F6-8692-FFCF-272A6470651E}"/>
              </a:ext>
            </a:extLst>
          </p:cNvPr>
          <p:cNvSpPr txBox="1"/>
          <p:nvPr/>
        </p:nvSpPr>
        <p:spPr>
          <a:xfrm>
            <a:off x="1538856" y="604592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그렇지 않으면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차례를 잃는다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BF4D5358-6956-0F94-5F2A-F1826E4CFC5F}"/>
              </a:ext>
            </a:extLst>
          </p:cNvPr>
          <p:cNvCxnSpPr>
            <a:cxnSpLocks/>
          </p:cNvCxnSpPr>
          <p:nvPr/>
        </p:nvCxnSpPr>
        <p:spPr>
          <a:xfrm>
            <a:off x="4261979" y="1507445"/>
            <a:ext cx="90873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3AF687F7-8A4B-7FF8-82A9-69C107627E21}"/>
              </a:ext>
            </a:extLst>
          </p:cNvPr>
          <p:cNvCxnSpPr>
            <a:cxnSpLocks/>
          </p:cNvCxnSpPr>
          <p:nvPr/>
        </p:nvCxnSpPr>
        <p:spPr>
          <a:xfrm>
            <a:off x="1620001" y="2852738"/>
            <a:ext cx="70954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A6CD6A2-8490-F3F0-8D97-96C7F0D7E0C9}"/>
              </a:ext>
            </a:extLst>
          </p:cNvPr>
          <p:cNvSpPr txBox="1"/>
          <p:nvPr/>
        </p:nvSpPr>
        <p:spPr>
          <a:xfrm>
            <a:off x="3608613" y="1543403"/>
            <a:ext cx="6516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알다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8B5AE5-FCC5-9A16-EF87-AABCB1C13B90}"/>
              </a:ext>
            </a:extLst>
          </p:cNvPr>
          <p:cNvSpPr txBox="1"/>
          <p:nvPr/>
        </p:nvSpPr>
        <p:spPr>
          <a:xfrm>
            <a:off x="4052910" y="1542678"/>
            <a:ext cx="353566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이유를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B68EBF-09A6-752E-1FC4-6FA1FEC36674}"/>
              </a:ext>
            </a:extLst>
          </p:cNvPr>
          <p:cNvSpPr txBox="1"/>
          <p:nvPr/>
        </p:nvSpPr>
        <p:spPr>
          <a:xfrm>
            <a:off x="7598228" y="1469609"/>
            <a:ext cx="16328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무작위로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48A9DF-9B2D-830D-EF6F-9B3605317F87}"/>
              </a:ext>
            </a:extLst>
          </p:cNvPr>
          <p:cNvSpPr txBox="1"/>
          <p:nvPr/>
        </p:nvSpPr>
        <p:spPr>
          <a:xfrm>
            <a:off x="1339755" y="2844202"/>
            <a:ext cx="19219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문장을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C9E056-B0A7-729A-79DD-10F4DBE66C0F}"/>
              </a:ext>
            </a:extLst>
          </p:cNvPr>
          <p:cNvSpPr txBox="1"/>
          <p:nvPr/>
        </p:nvSpPr>
        <p:spPr>
          <a:xfrm>
            <a:off x="3571553" y="2891043"/>
            <a:ext cx="13101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더하다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8A6B1C-F42E-59D4-2C9F-4C64A08B1455}"/>
              </a:ext>
            </a:extLst>
          </p:cNvPr>
          <p:cNvSpPr txBox="1"/>
          <p:nvPr/>
        </p:nvSpPr>
        <p:spPr>
          <a:xfrm>
            <a:off x="3789604" y="4169723"/>
            <a:ext cx="147998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해야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973295-9C85-1464-78AD-47F708658426}"/>
              </a:ext>
            </a:extLst>
          </p:cNvPr>
          <p:cNvSpPr txBox="1"/>
          <p:nvPr/>
        </p:nvSpPr>
        <p:spPr>
          <a:xfrm>
            <a:off x="7494815" y="4169721"/>
            <a:ext cx="16655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경계선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E46965-C288-54B3-C876-0E179E73973F}"/>
              </a:ext>
            </a:extLst>
          </p:cNvPr>
          <p:cNvSpPr txBox="1"/>
          <p:nvPr/>
        </p:nvSpPr>
        <p:spPr>
          <a:xfrm>
            <a:off x="1339755" y="5573985"/>
            <a:ext cx="21293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만약 그렇지 않으면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E706A1-D6F5-7606-5131-28A77AC4FBA6}"/>
              </a:ext>
            </a:extLst>
          </p:cNvPr>
          <p:cNvSpPr txBox="1"/>
          <p:nvPr/>
        </p:nvSpPr>
        <p:spPr>
          <a:xfrm>
            <a:off x="4328442" y="5573982"/>
            <a:ext cx="12178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순번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2D4D81-7385-AC02-3BBA-38690250CDFD}"/>
              </a:ext>
            </a:extLst>
          </p:cNvPr>
          <p:cNvGrpSpPr/>
          <p:nvPr/>
        </p:nvGrpSpPr>
        <p:grpSpPr>
          <a:xfrm>
            <a:off x="3364617" y="2816430"/>
            <a:ext cx="252857" cy="257715"/>
            <a:chOff x="3393624" y="756136"/>
            <a:chExt cx="252857" cy="257715"/>
          </a:xfrm>
        </p:grpSpPr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48528C0B-B53D-BA18-455D-ABA3753C0727}"/>
                </a:ext>
              </a:extLst>
            </p:cNvPr>
            <p:cNvCxnSpPr>
              <a:cxnSpLocks/>
            </p:cNvCxnSpPr>
            <p:nvPr/>
          </p:nvCxnSpPr>
          <p:spPr>
            <a:xfrm>
              <a:off x="3393624" y="75613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[R] 19">
              <a:extLst>
                <a:ext uri="{FF2B5EF4-FFF2-40B4-BE49-F238E27FC236}">
                  <a16:creationId xmlns:a16="http://schemas.microsoft.com/office/drawing/2014/main" id="{D6AA374B-3E1B-81BA-6944-398C4EFB9070}"/>
                </a:ext>
              </a:extLst>
            </p:cNvPr>
            <p:cNvCxnSpPr>
              <a:cxnSpLocks/>
            </p:cNvCxnSpPr>
            <p:nvPr/>
          </p:nvCxnSpPr>
          <p:spPr>
            <a:xfrm>
              <a:off x="3396418" y="1011529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434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game pieces,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called </a:t>
            </a:r>
            <a:r>
              <a:rPr lang="en-US" altLang="ko-Kore-KR" sz="3600" i="1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mal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should be small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that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them on stations.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 small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object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can be used as game pieces.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495895-093F-7918-775E-41D4AC2D6738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말’이라고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불리는 게임 말은 역 위에 놓일 수 있도록 작아야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F9C15-9A19-52FD-6EDF-C4C5183831FC}"/>
              </a:ext>
            </a:extLst>
          </p:cNvPr>
          <p:cNvSpPr txBox="1"/>
          <p:nvPr/>
        </p:nvSpPr>
        <p:spPr>
          <a:xfrm>
            <a:off x="1540801" y="462279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어떤 작은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물체든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게임 말로 쓰일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BF9889D8-0785-BCEC-2AAA-2524C41B099E}"/>
              </a:ext>
            </a:extLst>
          </p:cNvPr>
          <p:cNvCxnSpPr>
            <a:cxnSpLocks/>
          </p:cNvCxnSpPr>
          <p:nvPr/>
        </p:nvCxnSpPr>
        <p:spPr>
          <a:xfrm>
            <a:off x="4760530" y="4221163"/>
            <a:ext cx="20593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702CA39-A082-18F8-33FB-59A9C0F85ACF}"/>
              </a:ext>
            </a:extLst>
          </p:cNvPr>
          <p:cNvSpPr txBox="1"/>
          <p:nvPr/>
        </p:nvSpPr>
        <p:spPr>
          <a:xfrm>
            <a:off x="4740731" y="1467201"/>
            <a:ext cx="17253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말이라고 불리는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8E45C7-5AE7-05B0-0537-3414BDA0E19B}"/>
              </a:ext>
            </a:extLst>
          </p:cNvPr>
          <p:cNvSpPr txBox="1"/>
          <p:nvPr/>
        </p:nvSpPr>
        <p:spPr>
          <a:xfrm>
            <a:off x="1370495" y="2839130"/>
            <a:ext cx="29561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있도록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3EE273-5E71-0A55-BE3D-8A3F0C82D6D3}"/>
              </a:ext>
            </a:extLst>
          </p:cNvPr>
          <p:cNvSpPr txBox="1"/>
          <p:nvPr/>
        </p:nvSpPr>
        <p:spPr>
          <a:xfrm>
            <a:off x="3374571" y="4246790"/>
            <a:ext cx="12355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물건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물체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6B3056-FACB-A14E-5DBE-71F0A594C699}"/>
              </a:ext>
            </a:extLst>
          </p:cNvPr>
          <p:cNvSpPr txBox="1"/>
          <p:nvPr/>
        </p:nvSpPr>
        <p:spPr>
          <a:xfrm>
            <a:off x="4522061" y="4349686"/>
            <a:ext cx="40374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조동사가 있는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be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65C01A-35DE-934E-1377-56980E6E9CF4}"/>
              </a:ext>
            </a:extLst>
          </p:cNvPr>
          <p:cNvSpPr txBox="1"/>
          <p:nvPr/>
        </p:nvSpPr>
        <p:spPr>
          <a:xfrm>
            <a:off x="5052483" y="2891043"/>
            <a:ext cx="12178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놓다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두다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7889F05-5940-5239-0664-C46C56EDF012}"/>
              </a:ext>
            </a:extLst>
          </p:cNvPr>
          <p:cNvGrpSpPr/>
          <p:nvPr/>
        </p:nvGrpSpPr>
        <p:grpSpPr>
          <a:xfrm>
            <a:off x="4845547" y="2816430"/>
            <a:ext cx="252857" cy="257715"/>
            <a:chOff x="3393624" y="756136"/>
            <a:chExt cx="252857" cy="257715"/>
          </a:xfrm>
        </p:grpSpPr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776CDA51-899C-799D-2CB0-94C3921917A0}"/>
                </a:ext>
              </a:extLst>
            </p:cNvPr>
            <p:cNvCxnSpPr>
              <a:cxnSpLocks/>
            </p:cNvCxnSpPr>
            <p:nvPr/>
          </p:nvCxnSpPr>
          <p:spPr>
            <a:xfrm>
              <a:off x="3393624" y="75613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277D4CBC-7863-051F-943B-2AE23BFEE8B6}"/>
                </a:ext>
              </a:extLst>
            </p:cNvPr>
            <p:cNvCxnSpPr>
              <a:cxnSpLocks/>
            </p:cNvCxnSpPr>
            <p:nvPr/>
          </p:nvCxnSpPr>
          <p:spPr>
            <a:xfrm>
              <a:off x="3396418" y="1011529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283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Each player usually has four pieces,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the sets of pieces should look different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player to player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88C08C-B0D1-29F7-01C9-FCC5C53E1B02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각 참가자들은 보통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말을 가지는데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E4A05F-18A9-AF52-4428-C98D6467C7F3}"/>
              </a:ext>
            </a:extLst>
          </p:cNvPr>
          <p:cNvSpPr txBox="1"/>
          <p:nvPr/>
        </p:nvSpPr>
        <p:spPr>
          <a:xfrm>
            <a:off x="1540801" y="32774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말의 세트들은 참가자마다 다르게 보여야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8413B216-C041-24F8-0BC9-EBD1F942B425}"/>
              </a:ext>
            </a:extLst>
          </p:cNvPr>
          <p:cNvCxnSpPr>
            <a:cxnSpLocks/>
          </p:cNvCxnSpPr>
          <p:nvPr/>
        </p:nvCxnSpPr>
        <p:spPr>
          <a:xfrm>
            <a:off x="1620001" y="1524673"/>
            <a:ext cx="197228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3C6192E5-4CC0-82BA-4717-23FB5F336AA2}"/>
              </a:ext>
            </a:extLst>
          </p:cNvPr>
          <p:cNvCxnSpPr>
            <a:cxnSpLocks/>
          </p:cNvCxnSpPr>
          <p:nvPr/>
        </p:nvCxnSpPr>
        <p:spPr>
          <a:xfrm>
            <a:off x="4996543" y="1524673"/>
            <a:ext cx="6096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814E6726-4FD7-0F8D-4FF8-769ECFB3233F}"/>
              </a:ext>
            </a:extLst>
          </p:cNvPr>
          <p:cNvCxnSpPr>
            <a:cxnSpLocks/>
          </p:cNvCxnSpPr>
          <p:nvPr/>
        </p:nvCxnSpPr>
        <p:spPr>
          <a:xfrm>
            <a:off x="6645728" y="2852738"/>
            <a:ext cx="23847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C131728-548E-F665-1461-A6EA3ADE89CE}"/>
              </a:ext>
            </a:extLst>
          </p:cNvPr>
          <p:cNvSpPr txBox="1"/>
          <p:nvPr/>
        </p:nvSpPr>
        <p:spPr>
          <a:xfrm>
            <a:off x="1616074" y="1544504"/>
            <a:ext cx="19762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Each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1E65AA-39B2-C434-D2A8-72CA8C37E4BF}"/>
              </a:ext>
            </a:extLst>
          </p:cNvPr>
          <p:cNvSpPr txBox="1"/>
          <p:nvPr/>
        </p:nvSpPr>
        <p:spPr>
          <a:xfrm>
            <a:off x="4794698" y="1545177"/>
            <a:ext cx="13013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5BFE02-FF9D-47F7-491D-6A617DE130A4}"/>
              </a:ext>
            </a:extLst>
          </p:cNvPr>
          <p:cNvSpPr txBox="1"/>
          <p:nvPr/>
        </p:nvSpPr>
        <p:spPr>
          <a:xfrm>
            <a:off x="6645727" y="2908793"/>
            <a:ext cx="23847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감각동사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11CDD4-20B0-CAB6-E576-0C777AE604B4}"/>
              </a:ext>
            </a:extLst>
          </p:cNvPr>
          <p:cNvSpPr txBox="1"/>
          <p:nvPr/>
        </p:nvSpPr>
        <p:spPr>
          <a:xfrm>
            <a:off x="1616074" y="4170588"/>
            <a:ext cx="36090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참가자들 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9439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45587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people play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 turns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throw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four sticks together.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Players move game pieces on the board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depending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result of each throw.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BC5D1-714A-3758-F18B-ECA7648F6F9D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사람들은 윷놀이를 할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4B777B-3905-3343-8071-150837D66961}"/>
              </a:ext>
            </a:extLst>
          </p:cNvPr>
          <p:cNvSpPr txBox="1"/>
          <p:nvPr/>
        </p:nvSpPr>
        <p:spPr>
          <a:xfrm>
            <a:off x="1540801" y="32774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교대로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막대기를 동시에 던진다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9ECB9-5D12-44A1-A90C-126C25E454DE}"/>
              </a:ext>
            </a:extLst>
          </p:cNvPr>
          <p:cNvSpPr txBox="1"/>
          <p:nvPr/>
        </p:nvSpPr>
        <p:spPr>
          <a:xfrm>
            <a:off x="1546187" y="46217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참가자들은 각각 던진 결과에 따라 게임 말을 판 위에서 이동한다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9AB70D60-EAE2-CEDB-A504-24AC3EA151DB}"/>
              </a:ext>
            </a:extLst>
          </p:cNvPr>
          <p:cNvCxnSpPr>
            <a:cxnSpLocks/>
          </p:cNvCxnSpPr>
          <p:nvPr/>
        </p:nvCxnSpPr>
        <p:spPr>
          <a:xfrm>
            <a:off x="1620001" y="1524673"/>
            <a:ext cx="10742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B34C02D-7A37-BCA4-E0B9-3F49769DB839}"/>
              </a:ext>
            </a:extLst>
          </p:cNvPr>
          <p:cNvSpPr txBox="1"/>
          <p:nvPr/>
        </p:nvSpPr>
        <p:spPr>
          <a:xfrm>
            <a:off x="1502949" y="1544504"/>
            <a:ext cx="35026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시간을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때에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EA0D5D-A0D6-77F6-3791-9654E3800699}"/>
              </a:ext>
            </a:extLst>
          </p:cNvPr>
          <p:cNvSpPr txBox="1"/>
          <p:nvPr/>
        </p:nvSpPr>
        <p:spPr>
          <a:xfrm>
            <a:off x="1616074" y="5574224"/>
            <a:ext cx="24170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따라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9B6A9AB-8382-7507-DB6D-E051B6484D8F}"/>
              </a:ext>
            </a:extLst>
          </p:cNvPr>
          <p:cNvGrpSpPr/>
          <p:nvPr/>
        </p:nvGrpSpPr>
        <p:grpSpPr>
          <a:xfrm>
            <a:off x="3202869" y="2744847"/>
            <a:ext cx="2351515" cy="285830"/>
            <a:chOff x="2449044" y="4221162"/>
            <a:chExt cx="2351515" cy="285830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3061AD7F-820A-095B-7228-F69DDEC3ED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00559" y="4222264"/>
              <a:ext cx="0" cy="284728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18AF0E0D-102D-6D7B-8C1D-C7A5D6B9D932}"/>
                </a:ext>
              </a:extLst>
            </p:cNvPr>
            <p:cNvCxnSpPr>
              <a:cxnSpLocks/>
            </p:cNvCxnSpPr>
            <p:nvPr/>
          </p:nvCxnSpPr>
          <p:spPr>
            <a:xfrm>
              <a:off x="2449044" y="4498931"/>
              <a:ext cx="2351513" cy="0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CF6E06D6-E03D-9955-DB40-77FFC7840866}"/>
                </a:ext>
              </a:extLst>
            </p:cNvPr>
            <p:cNvCxnSpPr>
              <a:cxnSpLocks/>
            </p:cNvCxnSpPr>
            <p:nvPr/>
          </p:nvCxnSpPr>
          <p:spPr>
            <a:xfrm>
              <a:off x="2455394" y="4221162"/>
              <a:ext cx="0" cy="26774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D20A6B0-C1CD-46FD-BD42-D0640576A42F}"/>
              </a:ext>
            </a:extLst>
          </p:cNvPr>
          <p:cNvSpPr txBox="1"/>
          <p:nvPr/>
        </p:nvSpPr>
        <p:spPr>
          <a:xfrm>
            <a:off x="3419061" y="2841852"/>
            <a:ext cx="194807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교대로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9246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each turn, a player can move a piece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already on the board or place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additional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piece on the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EBA5-8495-C96A-0873-2814C23C6F97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각 차례마다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참가자는 이미 판에 올려져 있는 말을 이동시키거나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D584AB-7CB1-3450-19FA-549FCCFE6442}"/>
              </a:ext>
            </a:extLst>
          </p:cNvPr>
          <p:cNvSpPr txBox="1"/>
          <p:nvPr/>
        </p:nvSpPr>
        <p:spPr>
          <a:xfrm>
            <a:off x="1540801" y="32774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추가의 말을 판 위에 놓을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0A0B9713-4FEB-79DB-AE56-9BBF77009CC4}"/>
              </a:ext>
            </a:extLst>
          </p:cNvPr>
          <p:cNvCxnSpPr>
            <a:cxnSpLocks/>
          </p:cNvCxnSpPr>
          <p:nvPr/>
        </p:nvCxnSpPr>
        <p:spPr>
          <a:xfrm>
            <a:off x="6028715" y="1520825"/>
            <a:ext cx="233009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A674B7AB-67E2-0C90-731A-3C36E8D88A87}"/>
              </a:ext>
            </a:extLst>
          </p:cNvPr>
          <p:cNvCxnSpPr>
            <a:cxnSpLocks/>
          </p:cNvCxnSpPr>
          <p:nvPr/>
        </p:nvCxnSpPr>
        <p:spPr>
          <a:xfrm>
            <a:off x="1620001" y="2855006"/>
            <a:ext cx="350663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F5152A2F-11E1-D1B4-59DD-1CECE85A6012}"/>
              </a:ext>
            </a:extLst>
          </p:cNvPr>
          <p:cNvCxnSpPr>
            <a:cxnSpLocks/>
          </p:cNvCxnSpPr>
          <p:nvPr/>
        </p:nvCxnSpPr>
        <p:spPr>
          <a:xfrm>
            <a:off x="5780235" y="2855006"/>
            <a:ext cx="325679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A78CF9BF-61B8-1AD3-4A73-AC090E67AEBE}"/>
              </a:ext>
            </a:extLst>
          </p:cNvPr>
          <p:cNvCxnSpPr>
            <a:cxnSpLocks/>
          </p:cNvCxnSpPr>
          <p:nvPr/>
        </p:nvCxnSpPr>
        <p:spPr>
          <a:xfrm>
            <a:off x="1616075" y="4221163"/>
            <a:ext cx="325409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이등변 삼각형 14">
            <a:extLst>
              <a:ext uri="{FF2B5EF4-FFF2-40B4-BE49-F238E27FC236}">
                <a16:creationId xmlns:a16="http://schemas.microsoft.com/office/drawing/2014/main" id="{FF2DBCE6-0D56-D5AE-933E-1ED17E720DDD}"/>
              </a:ext>
            </a:extLst>
          </p:cNvPr>
          <p:cNvSpPr/>
          <p:nvPr/>
        </p:nvSpPr>
        <p:spPr>
          <a:xfrm>
            <a:off x="5126633" y="2186596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6E2822-B423-85CA-C6F3-50CB7BF8CA88}"/>
              </a:ext>
            </a:extLst>
          </p:cNvPr>
          <p:cNvSpPr txBox="1"/>
          <p:nvPr/>
        </p:nvSpPr>
        <p:spPr>
          <a:xfrm>
            <a:off x="5014902" y="2842696"/>
            <a:ext cx="10188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2FBE6C-31A4-D2F4-CEF1-2FF5BCD56BBB}"/>
              </a:ext>
            </a:extLst>
          </p:cNvPr>
          <p:cNvSpPr txBox="1"/>
          <p:nvPr/>
        </p:nvSpPr>
        <p:spPr>
          <a:xfrm>
            <a:off x="7322533" y="2838061"/>
            <a:ext cx="17145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추가의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0887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82484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piece lands on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opponent</a:t>
            </a:r>
            <a:r>
              <a:rPr lang="en-US" altLang="ko-Kore-KR" sz="3600" spc="-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’s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station,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take the station and throw the sticks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again while the opponent’s piece must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return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the starting station.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CF7E34-61EA-E1E7-1418-B952A4D20B33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말이 상대편의 역에 도착하면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8C3ACE-45C1-69CA-C8A8-E90BF8FBAA43}"/>
              </a:ext>
            </a:extLst>
          </p:cNvPr>
          <p:cNvSpPr txBox="1"/>
          <p:nvPr/>
        </p:nvSpPr>
        <p:spPr>
          <a:xfrm>
            <a:off x="1540800" y="3277410"/>
            <a:ext cx="971077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상대편의 말은 시작점으로 돌아가야 하지만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그 역을 차지하고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5D1A8A76-99ED-ED84-F117-FC7649BEA572}"/>
              </a:ext>
            </a:extLst>
          </p:cNvPr>
          <p:cNvCxnSpPr>
            <a:cxnSpLocks/>
          </p:cNvCxnSpPr>
          <p:nvPr/>
        </p:nvCxnSpPr>
        <p:spPr>
          <a:xfrm>
            <a:off x="3002480" y="2855006"/>
            <a:ext cx="27234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61476F74-81B7-52BB-AD72-F2ED5EB7D2B5}"/>
              </a:ext>
            </a:extLst>
          </p:cNvPr>
          <p:cNvCxnSpPr>
            <a:cxnSpLocks/>
          </p:cNvCxnSpPr>
          <p:nvPr/>
        </p:nvCxnSpPr>
        <p:spPr>
          <a:xfrm>
            <a:off x="6567551" y="2855006"/>
            <a:ext cx="27652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이등변 삼각형 11">
            <a:extLst>
              <a:ext uri="{FF2B5EF4-FFF2-40B4-BE49-F238E27FC236}">
                <a16:creationId xmlns:a16="http://schemas.microsoft.com/office/drawing/2014/main" id="{EFEE02AE-8162-C04F-5B22-F27D017784A7}"/>
              </a:ext>
            </a:extLst>
          </p:cNvPr>
          <p:cNvSpPr/>
          <p:nvPr/>
        </p:nvSpPr>
        <p:spPr>
          <a:xfrm>
            <a:off x="5761567" y="2186596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AD79909C-FFEF-94BA-1437-497B77953CC0}"/>
              </a:ext>
            </a:extLst>
          </p:cNvPr>
          <p:cNvCxnSpPr>
            <a:cxnSpLocks/>
          </p:cNvCxnSpPr>
          <p:nvPr/>
        </p:nvCxnSpPr>
        <p:spPr>
          <a:xfrm>
            <a:off x="1621518" y="4218669"/>
            <a:ext cx="8860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1F53B19-7E7A-FD98-8408-0DEB63D2CBF0}"/>
              </a:ext>
            </a:extLst>
          </p:cNvPr>
          <p:cNvSpPr txBox="1"/>
          <p:nvPr/>
        </p:nvSpPr>
        <p:spPr>
          <a:xfrm>
            <a:off x="5361214" y="1545896"/>
            <a:ext cx="17253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1B127DEF-038D-0BCA-0CD0-D458652CF8E1}"/>
              </a:ext>
            </a:extLst>
          </p:cNvPr>
          <p:cNvCxnSpPr>
            <a:cxnSpLocks/>
          </p:cNvCxnSpPr>
          <p:nvPr/>
        </p:nvCxnSpPr>
        <p:spPr>
          <a:xfrm>
            <a:off x="1616075" y="1520825"/>
            <a:ext cx="2508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26ACC62-8696-A9BB-13D5-95A3F988C57A}"/>
              </a:ext>
            </a:extLst>
          </p:cNvPr>
          <p:cNvSpPr txBox="1"/>
          <p:nvPr/>
        </p:nvSpPr>
        <p:spPr>
          <a:xfrm>
            <a:off x="1547988" y="1544655"/>
            <a:ext cx="35084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만약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F58AE5-64C0-C60B-5931-EE167A427536}"/>
              </a:ext>
            </a:extLst>
          </p:cNvPr>
          <p:cNvSpPr txBox="1"/>
          <p:nvPr/>
        </p:nvSpPr>
        <p:spPr>
          <a:xfrm>
            <a:off x="5644394" y="2842696"/>
            <a:ext cx="10188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50E5BC-59D2-EB77-3C1B-770211501E2B}"/>
              </a:ext>
            </a:extLst>
          </p:cNvPr>
          <p:cNvSpPr txBox="1"/>
          <p:nvPr/>
        </p:nvSpPr>
        <p:spPr>
          <a:xfrm>
            <a:off x="2509523" y="4262666"/>
            <a:ext cx="38132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대조를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인데 반하여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4262E8-4479-7A91-1AE1-8CDABCDDDF0C}"/>
              </a:ext>
            </a:extLst>
          </p:cNvPr>
          <p:cNvSpPr txBox="1"/>
          <p:nvPr/>
        </p:nvSpPr>
        <p:spPr>
          <a:xfrm>
            <a:off x="8408504" y="4244568"/>
            <a:ext cx="109137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돌아오다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586DD3-FD12-A743-BF64-0C86235F6785}"/>
              </a:ext>
            </a:extLst>
          </p:cNvPr>
          <p:cNvSpPr txBox="1"/>
          <p:nvPr/>
        </p:nvSpPr>
        <p:spPr>
          <a:xfrm>
            <a:off x="1539875" y="46229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막대기들을 다시 던질 수 있다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E9BCA6C5-FF93-4FBC-9F47-28C5F42BA2F9}"/>
              </a:ext>
            </a:extLst>
          </p:cNvPr>
          <p:cNvCxnSpPr>
            <a:cxnSpLocks/>
          </p:cNvCxnSpPr>
          <p:nvPr/>
        </p:nvCxnSpPr>
        <p:spPr>
          <a:xfrm>
            <a:off x="2669462" y="4201383"/>
            <a:ext cx="8860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2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 piece lands 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your own pieces, both can move together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one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a piece is on a corner or in the center,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player can choose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way to move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DEBDDE-2AED-82E7-2CBC-B7A6B7217BEE}"/>
              </a:ext>
            </a:extLst>
          </p:cNvPr>
          <p:cNvSpPr txBox="1"/>
          <p:nvPr/>
        </p:nvSpPr>
        <p:spPr>
          <a:xfrm>
            <a:off x="1538856" y="188359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말이 당신 자신의 말들 중 하나에 도착하면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82D377-9FD7-CF2A-0688-43C80E487DD3}"/>
              </a:ext>
            </a:extLst>
          </p:cNvPr>
          <p:cNvSpPr txBox="1"/>
          <p:nvPr/>
        </p:nvSpPr>
        <p:spPr>
          <a:xfrm>
            <a:off x="1540801" y="3277410"/>
            <a:ext cx="79590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두 개의 말은 하나처럼 함께 움직일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95B7C7-ABF3-1B6D-E652-2B0A1F349053}"/>
              </a:ext>
            </a:extLst>
          </p:cNvPr>
          <p:cNvSpPr txBox="1"/>
          <p:nvPr/>
        </p:nvSpPr>
        <p:spPr>
          <a:xfrm>
            <a:off x="1539875" y="462430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말이 모서리나 중앙에 있을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72B14B-E0C1-A88E-3618-6F81C8EA4ADC}"/>
              </a:ext>
            </a:extLst>
          </p:cNvPr>
          <p:cNvSpPr txBox="1"/>
          <p:nvPr/>
        </p:nvSpPr>
        <p:spPr>
          <a:xfrm>
            <a:off x="1541820" y="6041522"/>
            <a:ext cx="79590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참가자는 어느 쪽으로 이동할지 선택할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AC38B-3906-2F78-338F-11C0DEDC27E3}"/>
              </a:ext>
            </a:extLst>
          </p:cNvPr>
          <p:cNvSpPr txBox="1"/>
          <p:nvPr/>
        </p:nvSpPr>
        <p:spPr>
          <a:xfrm>
            <a:off x="1681842" y="2880863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R" dirty="0">
                <a:solidFill>
                  <a:srgbClr val="00B05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pieces</a:t>
            </a:r>
            <a:r>
              <a:rPr lang="en-US" altLang="ko-KR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)</a:t>
            </a:r>
            <a:endParaRPr lang="ko-Kore-KR" altLang="en-US" dirty="0">
              <a:solidFill>
                <a:srgbClr val="00B05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B134B8F-081B-9350-36FE-55E8C1B1B768}"/>
              </a:ext>
            </a:extLst>
          </p:cNvPr>
          <p:cNvGrpSpPr/>
          <p:nvPr/>
        </p:nvGrpSpPr>
        <p:grpSpPr>
          <a:xfrm>
            <a:off x="2277235" y="2722632"/>
            <a:ext cx="408267" cy="212256"/>
            <a:chOff x="9960619" y="3011228"/>
            <a:chExt cx="408267" cy="212256"/>
          </a:xfrm>
        </p:grpSpPr>
        <p:cxnSp>
          <p:nvCxnSpPr>
            <p:cNvPr id="12" name="직선 연결선[R] 50">
              <a:extLst>
                <a:ext uri="{FF2B5EF4-FFF2-40B4-BE49-F238E27FC236}">
                  <a16:creationId xmlns:a16="http://schemas.microsoft.com/office/drawing/2014/main" id="{8D2AFBAB-178F-4657-9C1B-A157428433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55">
              <a:extLst>
                <a:ext uri="{FF2B5EF4-FFF2-40B4-BE49-F238E27FC236}">
                  <a16:creationId xmlns:a16="http://schemas.microsoft.com/office/drawing/2014/main" id="{C022D35D-754F-A0C2-144D-984A490695E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5B159151-9D11-73F9-F330-2E6C86EF5852}"/>
              </a:ext>
            </a:extLst>
          </p:cNvPr>
          <p:cNvCxnSpPr>
            <a:cxnSpLocks/>
          </p:cNvCxnSpPr>
          <p:nvPr/>
        </p:nvCxnSpPr>
        <p:spPr>
          <a:xfrm>
            <a:off x="4450280" y="4221163"/>
            <a:ext cx="195596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E3ED0A6D-93FE-960B-766E-D3C3284C5A66}"/>
              </a:ext>
            </a:extLst>
          </p:cNvPr>
          <p:cNvCxnSpPr>
            <a:cxnSpLocks/>
          </p:cNvCxnSpPr>
          <p:nvPr/>
        </p:nvCxnSpPr>
        <p:spPr>
          <a:xfrm>
            <a:off x="6981209" y="4221163"/>
            <a:ext cx="217367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이등변 삼각형 17">
            <a:extLst>
              <a:ext uri="{FF2B5EF4-FFF2-40B4-BE49-F238E27FC236}">
                <a16:creationId xmlns:a16="http://schemas.microsoft.com/office/drawing/2014/main" id="{1ECE18A9-61EC-3BE7-D507-9BE9BBD7861D}"/>
              </a:ext>
            </a:extLst>
          </p:cNvPr>
          <p:cNvSpPr/>
          <p:nvPr/>
        </p:nvSpPr>
        <p:spPr>
          <a:xfrm>
            <a:off x="6333056" y="3560817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204815-7D5F-92F8-8258-4D635A881FBF}"/>
              </a:ext>
            </a:extLst>
          </p:cNvPr>
          <p:cNvSpPr txBox="1"/>
          <p:nvPr/>
        </p:nvSpPr>
        <p:spPr>
          <a:xfrm>
            <a:off x="4702630" y="1468927"/>
            <a:ext cx="12953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중에 하나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55B4922-AF1E-AF33-BF39-FE796614C658}"/>
              </a:ext>
            </a:extLst>
          </p:cNvPr>
          <p:cNvSpPr txBox="1"/>
          <p:nvPr/>
        </p:nvSpPr>
        <p:spPr>
          <a:xfrm>
            <a:off x="5900057" y="2840520"/>
            <a:ext cx="11538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하나처럼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C0846C-A03F-B86F-69C2-E0BF48C08CFA}"/>
              </a:ext>
            </a:extLst>
          </p:cNvPr>
          <p:cNvSpPr txBox="1"/>
          <p:nvPr/>
        </p:nvSpPr>
        <p:spPr>
          <a:xfrm>
            <a:off x="5459186" y="5572057"/>
            <a:ext cx="34290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어느 방향으로 움직일지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0D6CAD-E4FE-2378-A509-287FEE2C83DA}"/>
              </a:ext>
            </a:extLst>
          </p:cNvPr>
          <p:cNvSpPr txBox="1"/>
          <p:nvPr/>
        </p:nvSpPr>
        <p:spPr>
          <a:xfrm>
            <a:off x="6215883" y="4279209"/>
            <a:ext cx="10188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8599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player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moves all the pieces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back to the starting station first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wins.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286E1D-7319-AD59-066A-BFEEF11F7E84}"/>
              </a:ext>
            </a:extLst>
          </p:cNvPr>
          <p:cNvSpPr txBox="1"/>
          <p:nvPr/>
        </p:nvSpPr>
        <p:spPr>
          <a:xfrm>
            <a:off x="1538856" y="188359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모든 말들을 시작점으로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2BEA7E5F-9282-1C9C-CBDD-D3B79878C685}"/>
              </a:ext>
            </a:extLst>
          </p:cNvPr>
          <p:cNvCxnSpPr>
            <a:cxnSpLocks/>
          </p:cNvCxnSpPr>
          <p:nvPr/>
        </p:nvCxnSpPr>
        <p:spPr>
          <a:xfrm>
            <a:off x="1620001" y="1520825"/>
            <a:ext cx="181444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39AD5579-B41C-8E7C-0F46-D04E70542DD5}"/>
              </a:ext>
            </a:extLst>
          </p:cNvPr>
          <p:cNvGrpSpPr/>
          <p:nvPr/>
        </p:nvGrpSpPr>
        <p:grpSpPr>
          <a:xfrm>
            <a:off x="2601444" y="1522333"/>
            <a:ext cx="2351515" cy="285830"/>
            <a:chOff x="2449044" y="4221162"/>
            <a:chExt cx="2351515" cy="285830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790C32A7-595E-3BFA-B720-D231896333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00559" y="4222264"/>
              <a:ext cx="0" cy="28472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89B3F532-44FB-942E-6C7B-126A2B6BFEAE}"/>
                </a:ext>
              </a:extLst>
            </p:cNvPr>
            <p:cNvCxnSpPr>
              <a:cxnSpLocks/>
            </p:cNvCxnSpPr>
            <p:nvPr/>
          </p:nvCxnSpPr>
          <p:spPr>
            <a:xfrm>
              <a:off x="2449044" y="4498931"/>
              <a:ext cx="2351513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0DD2CA2B-2698-7C72-9FFA-76A1D94B651A}"/>
                </a:ext>
              </a:extLst>
            </p:cNvPr>
            <p:cNvCxnSpPr>
              <a:cxnSpLocks/>
            </p:cNvCxnSpPr>
            <p:nvPr/>
          </p:nvCxnSpPr>
          <p:spPr>
            <a:xfrm>
              <a:off x="2455394" y="4221162"/>
              <a:ext cx="0" cy="26774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405AE33-DD15-CDF7-E445-57ABD5C799C7}"/>
              </a:ext>
            </a:extLst>
          </p:cNvPr>
          <p:cNvSpPr txBox="1"/>
          <p:nvPr/>
        </p:nvSpPr>
        <p:spPr>
          <a:xfrm>
            <a:off x="3013950" y="1541995"/>
            <a:ext cx="1634246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24B420-27EF-86A8-8B88-D317A0D7D8B1}"/>
              </a:ext>
            </a:extLst>
          </p:cNvPr>
          <p:cNvSpPr txBox="1"/>
          <p:nvPr/>
        </p:nvSpPr>
        <p:spPr>
          <a:xfrm>
            <a:off x="1540801" y="327741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가장 먼저 돌아오게 한 참가자가 이긴다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3618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imaginative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have more fun with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can create your own board.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8F2BE6-5E35-5363-45D1-19D9CE909C5D}"/>
              </a:ext>
            </a:extLst>
          </p:cNvPr>
          <p:cNvSpPr txBox="1"/>
          <p:nvPr/>
        </p:nvSpPr>
        <p:spPr>
          <a:xfrm>
            <a:off x="1538856" y="1883599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윷놀이를 통해 상상력을 발휘하고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많은 즐거움을 누릴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847D6C-7CE6-B752-A967-4B55629B912F}"/>
              </a:ext>
            </a:extLst>
          </p:cNvPr>
          <p:cNvSpPr txBox="1"/>
          <p:nvPr/>
        </p:nvSpPr>
        <p:spPr>
          <a:xfrm>
            <a:off x="1539875" y="462430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자신만의 게임판을 만들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7371F-0525-D016-3F1A-19E54795A38E}"/>
              </a:ext>
            </a:extLst>
          </p:cNvPr>
          <p:cNvSpPr txBox="1"/>
          <p:nvPr/>
        </p:nvSpPr>
        <p:spPr>
          <a:xfrm>
            <a:off x="3314700" y="1468927"/>
            <a:ext cx="27813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창의적인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상상력이 풍부한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8976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35103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some of the stations can have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missions for players,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your board can look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completely</a:t>
            </a:r>
            <a:endParaRPr lang="en-US" altLang="ko-Kore-KR" sz="3600" spc="-100" dirty="0">
              <a:solidFill>
                <a:srgbClr val="EB470C"/>
              </a:solidFill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different from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traditional one.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082C0C-4B3C-C80D-83C6-F9E00FBEAB35}"/>
              </a:ext>
            </a:extLst>
          </p:cNvPr>
          <p:cNvSpPr txBox="1"/>
          <p:nvPr/>
        </p:nvSpPr>
        <p:spPr>
          <a:xfrm>
            <a:off x="1538856" y="1877775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예를 들어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일부 역에 참가자들을 위한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CC6C0A-6354-6FEC-45F3-143C513817F4}"/>
              </a:ext>
            </a:extLst>
          </p:cNvPr>
          <p:cNvSpPr txBox="1"/>
          <p:nvPr/>
        </p:nvSpPr>
        <p:spPr>
          <a:xfrm>
            <a:off x="1539875" y="46229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당신의 게임판이 전통적인 것과는 완전히 달라 보이게 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7A2699DE-9DC1-1C62-25FB-21B60753C2F0}"/>
              </a:ext>
            </a:extLst>
          </p:cNvPr>
          <p:cNvCxnSpPr>
            <a:cxnSpLocks/>
          </p:cNvCxnSpPr>
          <p:nvPr/>
        </p:nvCxnSpPr>
        <p:spPr>
          <a:xfrm>
            <a:off x="6328073" y="5629118"/>
            <a:ext cx="71498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0C110A-2F6A-BC8E-11C7-062BB3C183DC}"/>
              </a:ext>
            </a:extLst>
          </p:cNvPr>
          <p:cNvSpPr txBox="1"/>
          <p:nvPr/>
        </p:nvSpPr>
        <p:spPr>
          <a:xfrm>
            <a:off x="1545757" y="1468927"/>
            <a:ext cx="24765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예를 들어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For instance)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4F9D26-8D68-2E1C-31F2-4B378CF9C17E}"/>
              </a:ext>
            </a:extLst>
          </p:cNvPr>
          <p:cNvSpPr txBox="1"/>
          <p:nvPr/>
        </p:nvSpPr>
        <p:spPr>
          <a:xfrm>
            <a:off x="5644244" y="4169946"/>
            <a:ext cx="19431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완전히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0B4510-D2B1-B95A-827C-4884CA3F24CE}"/>
              </a:ext>
            </a:extLst>
          </p:cNvPr>
          <p:cNvSpPr txBox="1"/>
          <p:nvPr/>
        </p:nvSpPr>
        <p:spPr>
          <a:xfrm>
            <a:off x="1620000" y="5648511"/>
            <a:ext cx="24022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다른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FEE68E-9589-7A9D-92E6-1CD332CCEFAB}"/>
              </a:ext>
            </a:extLst>
          </p:cNvPr>
          <p:cNvSpPr txBox="1"/>
          <p:nvPr/>
        </p:nvSpPr>
        <p:spPr>
          <a:xfrm>
            <a:off x="5990706" y="5646551"/>
            <a:ext cx="19810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board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97655F-5F2F-2960-66B2-D0A95156BF28}"/>
              </a:ext>
            </a:extLst>
          </p:cNvPr>
          <p:cNvSpPr txBox="1"/>
          <p:nvPr/>
        </p:nvSpPr>
        <p:spPr>
          <a:xfrm>
            <a:off x="1540801" y="3277410"/>
            <a:ext cx="79590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특별 임무가 있거나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812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you ever played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traditional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board game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Koreans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used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play from New Year’s Day to the First Full Moon of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lunar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calendar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D31EDB-2565-0DEE-1BA6-6C1B2D11CC9A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윷놀이를 해본 적이 있는가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E259C-BF6D-9575-3DF4-1161504C9BB3}"/>
              </a:ext>
            </a:extLst>
          </p:cNvPr>
          <p:cNvSpPr txBox="1"/>
          <p:nvPr/>
        </p:nvSpPr>
        <p:spPr>
          <a:xfrm>
            <a:off x="1538855" y="3275568"/>
            <a:ext cx="833316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한국인들이 음력으로 설날부터 정월대보름까지 하곤 했던 전통보드게임이다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640EB44E-FF5F-FFDF-F6C5-2B191EE1EF98}"/>
              </a:ext>
            </a:extLst>
          </p:cNvPr>
          <p:cNvCxnSpPr>
            <a:cxnSpLocks/>
          </p:cNvCxnSpPr>
          <p:nvPr/>
        </p:nvCxnSpPr>
        <p:spPr>
          <a:xfrm>
            <a:off x="1570606" y="1514897"/>
            <a:ext cx="92215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2F081EB3-4D98-86BA-63C4-494E4566FD62}"/>
              </a:ext>
            </a:extLst>
          </p:cNvPr>
          <p:cNvCxnSpPr>
            <a:cxnSpLocks/>
          </p:cNvCxnSpPr>
          <p:nvPr/>
        </p:nvCxnSpPr>
        <p:spPr>
          <a:xfrm>
            <a:off x="4127429" y="1514897"/>
            <a:ext cx="1225014" cy="592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2DC78916-F2C8-F695-7BE4-5C36E12307F2}"/>
              </a:ext>
            </a:extLst>
          </p:cNvPr>
          <p:cNvGrpSpPr/>
          <p:nvPr/>
        </p:nvGrpSpPr>
        <p:grpSpPr>
          <a:xfrm>
            <a:off x="2066792" y="1505215"/>
            <a:ext cx="2700082" cy="302948"/>
            <a:chOff x="2066792" y="1505215"/>
            <a:chExt cx="2700082" cy="302948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3B4BF7BD-BBD4-F4B3-8A39-EE20C99F36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6874" y="1505215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0C2BABF8-EC64-277F-F77B-E812052DD5FC}"/>
                </a:ext>
              </a:extLst>
            </p:cNvPr>
            <p:cNvCxnSpPr>
              <a:cxnSpLocks/>
            </p:cNvCxnSpPr>
            <p:nvPr/>
          </p:nvCxnSpPr>
          <p:spPr>
            <a:xfrm>
              <a:off x="2066792" y="1808163"/>
              <a:ext cx="2700082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5C1A5278-5D38-599E-2E41-6779152A914F}"/>
                </a:ext>
              </a:extLst>
            </p:cNvPr>
            <p:cNvCxnSpPr>
              <a:cxnSpLocks/>
            </p:cNvCxnSpPr>
            <p:nvPr/>
          </p:nvCxnSpPr>
          <p:spPr>
            <a:xfrm>
              <a:off x="2076734" y="1519344"/>
              <a:ext cx="0" cy="28881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E0D72B1-82A4-20A4-DFB9-0B956D9A7D7A}"/>
              </a:ext>
            </a:extLst>
          </p:cNvPr>
          <p:cNvSpPr txBox="1"/>
          <p:nvPr/>
        </p:nvSpPr>
        <p:spPr>
          <a:xfrm>
            <a:off x="2573080" y="1541995"/>
            <a:ext cx="1607159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2F668245-E97D-2640-0B31-982A2EE8AD0C}"/>
              </a:ext>
            </a:extLst>
          </p:cNvPr>
          <p:cNvCxnSpPr>
            <a:cxnSpLocks/>
          </p:cNvCxnSpPr>
          <p:nvPr/>
        </p:nvCxnSpPr>
        <p:spPr>
          <a:xfrm flipV="1">
            <a:off x="6685225" y="2852738"/>
            <a:ext cx="903712" cy="686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2963633-EB3C-D110-A108-9AAA868E0410}"/>
              </a:ext>
            </a:extLst>
          </p:cNvPr>
          <p:cNvSpPr txBox="1"/>
          <p:nvPr/>
        </p:nvSpPr>
        <p:spPr>
          <a:xfrm>
            <a:off x="6208844" y="2911059"/>
            <a:ext cx="23695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AC8135A4-959E-D43E-6D19-8518E4C2A8B4}"/>
              </a:ext>
            </a:extLst>
          </p:cNvPr>
          <p:cNvCxnSpPr>
            <a:cxnSpLocks/>
          </p:cNvCxnSpPr>
          <p:nvPr/>
        </p:nvCxnSpPr>
        <p:spPr>
          <a:xfrm>
            <a:off x="3744005" y="4221163"/>
            <a:ext cx="92215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5A1662F8-3928-C23E-24A4-23980F564C6A}"/>
              </a:ext>
            </a:extLst>
          </p:cNvPr>
          <p:cNvCxnSpPr>
            <a:cxnSpLocks/>
          </p:cNvCxnSpPr>
          <p:nvPr/>
        </p:nvCxnSpPr>
        <p:spPr>
          <a:xfrm>
            <a:off x="7484114" y="4214925"/>
            <a:ext cx="3494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3F8083DD-1E77-778F-DD15-FFB0D243CA59}"/>
              </a:ext>
            </a:extLst>
          </p:cNvPr>
          <p:cNvGrpSpPr/>
          <p:nvPr/>
        </p:nvGrpSpPr>
        <p:grpSpPr>
          <a:xfrm>
            <a:off x="4170300" y="4221163"/>
            <a:ext cx="3486347" cy="302948"/>
            <a:chOff x="4170300" y="4221163"/>
            <a:chExt cx="3486347" cy="302948"/>
          </a:xfrm>
        </p:grpSpPr>
        <p:cxnSp>
          <p:nvCxnSpPr>
            <p:cNvPr id="28" name="직선 연결선[R] 9">
              <a:extLst>
                <a:ext uri="{FF2B5EF4-FFF2-40B4-BE49-F238E27FC236}">
                  <a16:creationId xmlns:a16="http://schemas.microsoft.com/office/drawing/2014/main" id="{104290F0-F791-89A5-291E-3075CB0745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56647" y="4221163"/>
              <a:ext cx="0" cy="3029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5">
              <a:extLst>
                <a:ext uri="{FF2B5EF4-FFF2-40B4-BE49-F238E27FC236}">
                  <a16:creationId xmlns:a16="http://schemas.microsoft.com/office/drawing/2014/main" id="{0398E273-0D78-9E00-18EA-44DA96F8BD0A}"/>
                </a:ext>
              </a:extLst>
            </p:cNvPr>
            <p:cNvCxnSpPr>
              <a:cxnSpLocks/>
            </p:cNvCxnSpPr>
            <p:nvPr/>
          </p:nvCxnSpPr>
          <p:spPr>
            <a:xfrm>
              <a:off x="4170300" y="4524111"/>
              <a:ext cx="348634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E336559E-9A77-A880-604E-23F60AE7720D}"/>
                </a:ext>
              </a:extLst>
            </p:cNvPr>
            <p:cNvCxnSpPr>
              <a:cxnSpLocks/>
            </p:cNvCxnSpPr>
            <p:nvPr/>
          </p:nvCxnSpPr>
          <p:spPr>
            <a:xfrm>
              <a:off x="4180242" y="4235292"/>
              <a:ext cx="0" cy="288819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A2BC1DB7-3157-8511-8455-ACF68DCB60C2}"/>
              </a:ext>
            </a:extLst>
          </p:cNvPr>
          <p:cNvSpPr txBox="1"/>
          <p:nvPr/>
        </p:nvSpPr>
        <p:spPr>
          <a:xfrm>
            <a:off x="4839912" y="4242971"/>
            <a:ext cx="2539352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from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to </a:t>
            </a:r>
            <a:r>
              <a:rPr lang="en-US" altLang="ko-KR" sz="1600" i="1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부터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BF4073-57D5-B898-502F-1D5CDA954A6D}"/>
              </a:ext>
            </a:extLst>
          </p:cNvPr>
          <p:cNvSpPr txBox="1"/>
          <p:nvPr/>
        </p:nvSpPr>
        <p:spPr>
          <a:xfrm>
            <a:off x="2573080" y="2913921"/>
            <a:ext cx="18067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전통적인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B7C882-6F12-8A84-ABD3-F4FBE2E93299}"/>
              </a:ext>
            </a:extLst>
          </p:cNvPr>
          <p:cNvSpPr txBox="1"/>
          <p:nvPr/>
        </p:nvSpPr>
        <p:spPr>
          <a:xfrm>
            <a:off x="1616076" y="4243905"/>
            <a:ext cx="12902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하곤 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634DAD-1F25-DE2B-E628-CC6B38AE6488}"/>
              </a:ext>
            </a:extLst>
          </p:cNvPr>
          <p:cNvSpPr txBox="1"/>
          <p:nvPr/>
        </p:nvSpPr>
        <p:spPr>
          <a:xfrm>
            <a:off x="5097139" y="5573308"/>
            <a:ext cx="9548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음력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902634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you can introduce exciting rules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“Speak only in English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game.”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add more excitement, you can make players turn around three times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before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each throw.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D3C53C-200E-D09B-F5C9-B19C054DDFD8}"/>
              </a:ext>
            </a:extLst>
          </p:cNvPr>
          <p:cNvSpPr txBox="1"/>
          <p:nvPr/>
        </p:nvSpPr>
        <p:spPr>
          <a:xfrm>
            <a:off x="1538855" y="1877775"/>
            <a:ext cx="88777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게임 중에는 영어로만 말하세요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와 같은 흥미로운 규칙들을 도입할 수도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836EC6-CCF0-2C8B-49FB-29C95A107968}"/>
              </a:ext>
            </a:extLst>
          </p:cNvPr>
          <p:cNvSpPr txBox="1"/>
          <p:nvPr/>
        </p:nvSpPr>
        <p:spPr>
          <a:xfrm>
            <a:off x="1545651" y="4621703"/>
            <a:ext cx="85418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많은 흥미를 더하기 위해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참가자들이 매번 던지기 전에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AADC3753-C566-0552-D057-935093070A54}"/>
              </a:ext>
            </a:extLst>
          </p:cNvPr>
          <p:cNvCxnSpPr>
            <a:cxnSpLocks/>
          </p:cNvCxnSpPr>
          <p:nvPr/>
        </p:nvCxnSpPr>
        <p:spPr>
          <a:xfrm>
            <a:off x="7443858" y="4221163"/>
            <a:ext cx="31370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C34A99B-A5F3-9DFC-2491-95EF54D3E939}"/>
              </a:ext>
            </a:extLst>
          </p:cNvPr>
          <p:cNvSpPr txBox="1"/>
          <p:nvPr/>
        </p:nvSpPr>
        <p:spPr>
          <a:xfrm>
            <a:off x="8093529" y="1468927"/>
            <a:ext cx="127362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221455-D08F-7B4E-4363-475E09E7A7F6}"/>
              </a:ext>
            </a:extLst>
          </p:cNvPr>
          <p:cNvSpPr txBox="1"/>
          <p:nvPr/>
        </p:nvSpPr>
        <p:spPr>
          <a:xfrm>
            <a:off x="5502729" y="2840532"/>
            <a:ext cx="111578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동안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64BF02-ED74-C686-D280-BF96AD191AAB}"/>
              </a:ext>
            </a:extLst>
          </p:cNvPr>
          <p:cNvSpPr txBox="1"/>
          <p:nvPr/>
        </p:nvSpPr>
        <p:spPr>
          <a:xfrm>
            <a:off x="4359740" y="5572861"/>
            <a:ext cx="24765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전에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C220F134-42F1-99B6-148F-00FCEF799B0D}"/>
              </a:ext>
            </a:extLst>
          </p:cNvPr>
          <p:cNvCxnSpPr>
            <a:cxnSpLocks/>
          </p:cNvCxnSpPr>
          <p:nvPr/>
        </p:nvCxnSpPr>
        <p:spPr>
          <a:xfrm>
            <a:off x="1620001" y="4221163"/>
            <a:ext cx="11449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D948DCA-7164-A780-BB6A-C0015D614705}"/>
              </a:ext>
            </a:extLst>
          </p:cNvPr>
          <p:cNvSpPr txBox="1"/>
          <p:nvPr/>
        </p:nvSpPr>
        <p:spPr>
          <a:xfrm>
            <a:off x="1539874" y="4242971"/>
            <a:ext cx="30415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41CF80-3FF4-0500-3D88-F9BC5C64BD87}"/>
              </a:ext>
            </a:extLst>
          </p:cNvPr>
          <p:cNvSpPr txBox="1"/>
          <p:nvPr/>
        </p:nvSpPr>
        <p:spPr>
          <a:xfrm>
            <a:off x="7022969" y="4252156"/>
            <a:ext cx="37707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F6DB1-39D0-F0AD-D5CB-2643FF05D4F2}"/>
              </a:ext>
            </a:extLst>
          </p:cNvPr>
          <p:cNvSpPr txBox="1"/>
          <p:nvPr/>
        </p:nvSpPr>
        <p:spPr>
          <a:xfrm>
            <a:off x="1541820" y="6041522"/>
            <a:ext cx="79590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번 회전하게 할 수도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3457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49664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you learn more about similar board games from around the world, such 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Pachisi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ancient India or </a:t>
            </a:r>
            <a:r>
              <a:rPr lang="en-US" altLang="ko-Kore-KR" sz="3600" spc="-100" dirty="0" err="1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Barjis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Syria,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will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 able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 some really creative ideas.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5B1000-784F-96F9-D0DD-0D476EC4A7AD}"/>
              </a:ext>
            </a:extLst>
          </p:cNvPr>
          <p:cNvSpPr txBox="1"/>
          <p:nvPr/>
        </p:nvSpPr>
        <p:spPr>
          <a:xfrm>
            <a:off x="1538856" y="1877775"/>
            <a:ext cx="821776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고대 인도의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Pachisi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 시리아의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Barjis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A0AE92-2AEA-1C70-A8B3-A8B663177E42}"/>
              </a:ext>
            </a:extLst>
          </p:cNvPr>
          <p:cNvSpPr txBox="1"/>
          <p:nvPr/>
        </p:nvSpPr>
        <p:spPr>
          <a:xfrm>
            <a:off x="1544289" y="6043881"/>
            <a:ext cx="82065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몇 가지 정말 창의적인 아이디어를 얻을 수 있을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466314-3F74-37E3-D522-B1F70263EC5B}"/>
              </a:ext>
            </a:extLst>
          </p:cNvPr>
          <p:cNvSpPr txBox="1"/>
          <p:nvPr/>
        </p:nvSpPr>
        <p:spPr>
          <a:xfrm>
            <a:off x="1550113" y="3278454"/>
            <a:ext cx="82065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전 세계의 유사한 보드게임들에 대해 더 많이 알게 된다면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E7664D01-49F3-3344-FC4B-22044BE867A9}"/>
              </a:ext>
            </a:extLst>
          </p:cNvPr>
          <p:cNvCxnSpPr>
            <a:cxnSpLocks/>
          </p:cNvCxnSpPr>
          <p:nvPr/>
        </p:nvCxnSpPr>
        <p:spPr>
          <a:xfrm>
            <a:off x="1620001" y="1520825"/>
            <a:ext cx="22512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B15048A-DD63-6A1C-2D78-AC0A71A6AB44}"/>
              </a:ext>
            </a:extLst>
          </p:cNvPr>
          <p:cNvSpPr txBox="1"/>
          <p:nvPr/>
        </p:nvSpPr>
        <p:spPr>
          <a:xfrm>
            <a:off x="1538856" y="1544664"/>
            <a:ext cx="35233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만약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BA0169-2567-B21F-F7F5-C2A4DB8CD3D6}"/>
              </a:ext>
            </a:extLst>
          </p:cNvPr>
          <p:cNvSpPr txBox="1"/>
          <p:nvPr/>
        </p:nvSpPr>
        <p:spPr>
          <a:xfrm>
            <a:off x="7162800" y="2840532"/>
            <a:ext cx="11811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파치시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C101BE-6FD8-8176-7F08-B137E9D0BD08}"/>
              </a:ext>
            </a:extLst>
          </p:cNvPr>
          <p:cNvSpPr txBox="1"/>
          <p:nvPr/>
        </p:nvSpPr>
        <p:spPr>
          <a:xfrm>
            <a:off x="4403271" y="4169946"/>
            <a:ext cx="9906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바지스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F39600-D865-874F-D8FC-4204369B7291}"/>
              </a:ext>
            </a:extLst>
          </p:cNvPr>
          <p:cNvSpPr txBox="1"/>
          <p:nvPr/>
        </p:nvSpPr>
        <p:spPr>
          <a:xfrm>
            <a:off x="3048000" y="5648622"/>
            <a:ext cx="17253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있다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5972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the age of modern technology,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board games can still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attractive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fun.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BD8FCF-D769-DA45-4DAC-786FD82B28B6}"/>
              </a:ext>
            </a:extLst>
          </p:cNvPr>
          <p:cNvSpPr txBox="1"/>
          <p:nvPr/>
        </p:nvSpPr>
        <p:spPr>
          <a:xfrm>
            <a:off x="1538856" y="1877775"/>
            <a:ext cx="821776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현대 기술의 시대에서도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ECD0E2-E28F-DE58-8A50-17A2478ED60F}"/>
              </a:ext>
            </a:extLst>
          </p:cNvPr>
          <p:cNvSpPr txBox="1"/>
          <p:nvPr/>
        </p:nvSpPr>
        <p:spPr>
          <a:xfrm>
            <a:off x="1539875" y="3278733"/>
            <a:ext cx="821776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보드게임은 여전히 매력적이고 재미있을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1D876379-BAC1-C856-0778-F987819B0B56}"/>
              </a:ext>
            </a:extLst>
          </p:cNvPr>
          <p:cNvCxnSpPr>
            <a:cxnSpLocks/>
          </p:cNvCxnSpPr>
          <p:nvPr/>
        </p:nvCxnSpPr>
        <p:spPr>
          <a:xfrm>
            <a:off x="5838216" y="2843481"/>
            <a:ext cx="16838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FB795F8-A197-41B9-714D-9EF576F18C53}"/>
              </a:ext>
            </a:extLst>
          </p:cNvPr>
          <p:cNvCxnSpPr>
            <a:cxnSpLocks/>
          </p:cNvCxnSpPr>
          <p:nvPr/>
        </p:nvCxnSpPr>
        <p:spPr>
          <a:xfrm>
            <a:off x="8331059" y="2843477"/>
            <a:ext cx="63332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이등변 삼각형 11">
            <a:extLst>
              <a:ext uri="{FF2B5EF4-FFF2-40B4-BE49-F238E27FC236}">
                <a16:creationId xmlns:a16="http://schemas.microsoft.com/office/drawing/2014/main" id="{9E03DAA3-D18A-84D4-E95F-E086FE5932EE}"/>
              </a:ext>
            </a:extLst>
          </p:cNvPr>
          <p:cNvSpPr/>
          <p:nvPr/>
        </p:nvSpPr>
        <p:spPr>
          <a:xfrm>
            <a:off x="7545867" y="2164839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CAB66C-B568-9DA1-4B15-58771249A437}"/>
              </a:ext>
            </a:extLst>
          </p:cNvPr>
          <p:cNvSpPr txBox="1"/>
          <p:nvPr/>
        </p:nvSpPr>
        <p:spPr>
          <a:xfrm>
            <a:off x="1538855" y="1465771"/>
            <a:ext cx="12805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조차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E71F4A-7638-F5E1-D463-67CE2940428D}"/>
              </a:ext>
            </a:extLst>
          </p:cNvPr>
          <p:cNvSpPr txBox="1"/>
          <p:nvPr/>
        </p:nvSpPr>
        <p:spPr>
          <a:xfrm>
            <a:off x="5838214" y="2838034"/>
            <a:ext cx="16838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매력적인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5A0646-B460-2A94-779D-6E9E1443C9DA}"/>
              </a:ext>
            </a:extLst>
          </p:cNvPr>
          <p:cNvSpPr txBox="1"/>
          <p:nvPr/>
        </p:nvSpPr>
        <p:spPr>
          <a:xfrm>
            <a:off x="7447037" y="2838029"/>
            <a:ext cx="10188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219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Did you know that the game has a long history?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believed that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game has been played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Three Kingdoms Period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CAAEDB-B237-7567-9622-C64FAFB609FB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이 게임이 긴 역사를 가지고 있다는 것을 알고 있었는가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527795-E9B4-8F1B-C11A-4CA3AE6A9890}"/>
              </a:ext>
            </a:extLst>
          </p:cNvPr>
          <p:cNvSpPr txBox="1"/>
          <p:nvPr/>
        </p:nvSpPr>
        <p:spPr>
          <a:xfrm>
            <a:off x="1545206" y="462436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게임은 삼국시대부터 해왔다고 여겨지고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18BADF37-57C7-7E7B-41AE-11ADAE105783}"/>
              </a:ext>
            </a:extLst>
          </p:cNvPr>
          <p:cNvCxnSpPr>
            <a:cxnSpLocks/>
          </p:cNvCxnSpPr>
          <p:nvPr/>
        </p:nvCxnSpPr>
        <p:spPr>
          <a:xfrm>
            <a:off x="4081806" y="1513879"/>
            <a:ext cx="7639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1A5C5B3-C251-11E8-B4FE-4AE4B428B9DE}"/>
              </a:ext>
            </a:extLst>
          </p:cNvPr>
          <p:cNvSpPr txBox="1"/>
          <p:nvPr/>
        </p:nvSpPr>
        <p:spPr>
          <a:xfrm>
            <a:off x="3348916" y="1542634"/>
            <a:ext cx="25053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명사절을 이끄는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3D3B236D-D2D8-4C0C-3460-D7F3D0314369}"/>
              </a:ext>
            </a:extLst>
          </p:cNvPr>
          <p:cNvCxnSpPr>
            <a:cxnSpLocks/>
          </p:cNvCxnSpPr>
          <p:nvPr/>
        </p:nvCxnSpPr>
        <p:spPr>
          <a:xfrm>
            <a:off x="6383337" y="4215896"/>
            <a:ext cx="28596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90F13BA-F499-85C2-E42D-37E6A551E803}"/>
              </a:ext>
            </a:extLst>
          </p:cNvPr>
          <p:cNvSpPr txBox="1"/>
          <p:nvPr/>
        </p:nvSpPr>
        <p:spPr>
          <a:xfrm>
            <a:off x="5854294" y="4245220"/>
            <a:ext cx="43643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현재완료의 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have[has] been 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E49673-D55A-276B-5E98-1FEB457FE914}"/>
              </a:ext>
            </a:extLst>
          </p:cNvPr>
          <p:cNvSpPr txBox="1"/>
          <p:nvPr/>
        </p:nvSpPr>
        <p:spPr>
          <a:xfrm>
            <a:off x="1619999" y="4243991"/>
            <a:ext cx="29811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라고 믿는다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여겨진다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816C5B-15C4-7203-B7A5-DC25578B3D39}"/>
              </a:ext>
            </a:extLst>
          </p:cNvPr>
          <p:cNvSpPr txBox="1"/>
          <p:nvPr/>
        </p:nvSpPr>
        <p:spPr>
          <a:xfrm>
            <a:off x="2667485" y="5570404"/>
            <a:ext cx="463024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삼국시대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11D59E-391E-0F64-D1BF-40E3102B3F1E}"/>
              </a:ext>
            </a:extLst>
          </p:cNvPr>
          <p:cNvSpPr txBox="1"/>
          <p:nvPr/>
        </p:nvSpPr>
        <p:spPr>
          <a:xfrm>
            <a:off x="1616075" y="5640475"/>
            <a:ext cx="8488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4737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old days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people played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family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bonds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stronger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express hopes for a good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harvest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D9183B-5E52-840A-14F8-678B849199CD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옛날에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사람들은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625252-CD0E-6A03-E9DF-5DCA3FFA041D}"/>
              </a:ext>
            </a:extLst>
          </p:cNvPr>
          <p:cNvSpPr txBox="1"/>
          <p:nvPr/>
        </p:nvSpPr>
        <p:spPr>
          <a:xfrm>
            <a:off x="1538856" y="4620953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좋은 수확에 대한 기원을 표현하기 위해서 윷놀이를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1827C154-E1EF-C71B-A183-74FFA63CB5CB}"/>
              </a:ext>
            </a:extLst>
          </p:cNvPr>
          <p:cNvCxnSpPr>
            <a:cxnSpLocks/>
          </p:cNvCxnSpPr>
          <p:nvPr/>
        </p:nvCxnSpPr>
        <p:spPr>
          <a:xfrm>
            <a:off x="1620001" y="2852738"/>
            <a:ext cx="482156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06874165-D4EB-2D35-29F1-398B3DA2FAFE}"/>
              </a:ext>
            </a:extLst>
          </p:cNvPr>
          <p:cNvCxnSpPr>
            <a:cxnSpLocks/>
          </p:cNvCxnSpPr>
          <p:nvPr/>
        </p:nvCxnSpPr>
        <p:spPr>
          <a:xfrm>
            <a:off x="8293668" y="1520825"/>
            <a:ext cx="4319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53E7294-4179-C532-A179-D96A072C3671}"/>
              </a:ext>
            </a:extLst>
          </p:cNvPr>
          <p:cNvSpPr txBox="1"/>
          <p:nvPr/>
        </p:nvSpPr>
        <p:spPr>
          <a:xfrm>
            <a:off x="1616076" y="2911519"/>
            <a:ext cx="48254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01BC46-EE04-B85E-1D58-C95356722311}"/>
              </a:ext>
            </a:extLst>
          </p:cNvPr>
          <p:cNvSpPr txBox="1"/>
          <p:nvPr/>
        </p:nvSpPr>
        <p:spPr>
          <a:xfrm>
            <a:off x="7135618" y="1543607"/>
            <a:ext cx="30170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A8FE006C-039D-94C2-FB80-A5C0747B937D}"/>
              </a:ext>
            </a:extLst>
          </p:cNvPr>
          <p:cNvCxnSpPr>
            <a:cxnSpLocks/>
          </p:cNvCxnSpPr>
          <p:nvPr/>
        </p:nvCxnSpPr>
        <p:spPr>
          <a:xfrm>
            <a:off x="2382575" y="4215187"/>
            <a:ext cx="580043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6077269-6D25-530C-BAB9-24F29CAD1F04}"/>
              </a:ext>
            </a:extLst>
          </p:cNvPr>
          <p:cNvSpPr txBox="1"/>
          <p:nvPr/>
        </p:nvSpPr>
        <p:spPr>
          <a:xfrm>
            <a:off x="1538563" y="4244459"/>
            <a:ext cx="27155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and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연결된 병렬 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이등변 삼각형 18">
            <a:extLst>
              <a:ext uri="{FF2B5EF4-FFF2-40B4-BE49-F238E27FC236}">
                <a16:creationId xmlns:a16="http://schemas.microsoft.com/office/drawing/2014/main" id="{3D8FAD8C-6F9F-0242-7AD4-57823A752F3D}"/>
              </a:ext>
            </a:extLst>
          </p:cNvPr>
          <p:cNvSpPr/>
          <p:nvPr/>
        </p:nvSpPr>
        <p:spPr>
          <a:xfrm>
            <a:off x="1539875" y="3570515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893D9-5A4F-FA53-E3D2-CCD5DF074E05}"/>
              </a:ext>
            </a:extLst>
          </p:cNvPr>
          <p:cNvSpPr txBox="1"/>
          <p:nvPr/>
        </p:nvSpPr>
        <p:spPr>
          <a:xfrm>
            <a:off x="2576148" y="3475623"/>
            <a:ext cx="5048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33848BC7-18F4-3F23-AC0F-25631E45460E}"/>
              </a:ext>
            </a:extLst>
          </p:cNvPr>
          <p:cNvGrpSpPr/>
          <p:nvPr/>
        </p:nvGrpSpPr>
        <p:grpSpPr>
          <a:xfrm>
            <a:off x="2326085" y="3644900"/>
            <a:ext cx="252857" cy="248531"/>
            <a:chOff x="3413502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DDC0B99B-E8CC-51E7-BDD6-0CE0FCA5D71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713FEA9C-A5FA-3C00-F5B3-B9BCE3BF95F9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19326EC-B197-38FF-8DEE-791139D12E45}"/>
              </a:ext>
            </a:extLst>
          </p:cNvPr>
          <p:cNvSpPr txBox="1"/>
          <p:nvPr/>
        </p:nvSpPr>
        <p:spPr>
          <a:xfrm>
            <a:off x="1619999" y="1544661"/>
            <a:ext cx="25210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옛날에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0B7F62-4B8D-F64A-CACE-0EC6ED724F19}"/>
              </a:ext>
            </a:extLst>
          </p:cNvPr>
          <p:cNvSpPr txBox="1"/>
          <p:nvPr/>
        </p:nvSpPr>
        <p:spPr>
          <a:xfrm>
            <a:off x="4632298" y="2115269"/>
            <a:ext cx="1169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33638D9C-B02A-6566-FA56-23FB7A004EE4}"/>
              </a:ext>
            </a:extLst>
          </p:cNvPr>
          <p:cNvGrpSpPr/>
          <p:nvPr/>
        </p:nvGrpSpPr>
        <p:grpSpPr>
          <a:xfrm>
            <a:off x="4312417" y="2284261"/>
            <a:ext cx="289449" cy="138609"/>
            <a:chOff x="3413502" y="743173"/>
            <a:chExt cx="34374" cy="248531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2311FB40-ACDF-73F6-D42C-7D6334033EC5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ACAD6F9D-7D2D-67B5-2052-7E471D9F4227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31580" cy="0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5B64206C-FA1A-B0FC-1CFE-B8651CC7B585}"/>
              </a:ext>
            </a:extLst>
          </p:cNvPr>
          <p:cNvSpPr txBox="1"/>
          <p:nvPr/>
        </p:nvSpPr>
        <p:spPr>
          <a:xfrm>
            <a:off x="6700714" y="4243081"/>
            <a:ext cx="17928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수확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수확하다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60A4E-676B-3E27-C3C6-D1C2C649BDC8}"/>
              </a:ext>
            </a:extLst>
          </p:cNvPr>
          <p:cNvSpPr txBox="1"/>
          <p:nvPr/>
        </p:nvSpPr>
        <p:spPr>
          <a:xfrm>
            <a:off x="1538855" y="3275568"/>
            <a:ext cx="833316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가족 간의 유대를 더 강하게 하고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9558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tradition has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continued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remains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popular board game that many people still enjoy.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6D298-8DB0-A245-249C-5E00980FF9F5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전통은 계속되었고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A57589-871C-3CE9-9B92-C896F12B9A12}"/>
              </a:ext>
            </a:extLst>
          </p:cNvPr>
          <p:cNvSpPr txBox="1"/>
          <p:nvPr/>
        </p:nvSpPr>
        <p:spPr>
          <a:xfrm>
            <a:off x="1538856" y="32755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윷놀이는 많은 사람들이 여전히 즐기는 인기 있는 보드게임으로 남아있다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71FD303C-99FD-1690-2905-BEF404B06D37}"/>
              </a:ext>
            </a:extLst>
          </p:cNvPr>
          <p:cNvCxnSpPr>
            <a:cxnSpLocks/>
          </p:cNvCxnSpPr>
          <p:nvPr/>
        </p:nvCxnSpPr>
        <p:spPr>
          <a:xfrm>
            <a:off x="3984628" y="1513879"/>
            <a:ext cx="24802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EF3D1E7-301E-539A-2AEA-792F3442DA15}"/>
              </a:ext>
            </a:extLst>
          </p:cNvPr>
          <p:cNvSpPr txBox="1"/>
          <p:nvPr/>
        </p:nvSpPr>
        <p:spPr>
          <a:xfrm>
            <a:off x="3984627" y="1543607"/>
            <a:ext cx="24802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084CE5AB-5B9A-74B7-9EB8-D42469FE4CDD}"/>
              </a:ext>
            </a:extLst>
          </p:cNvPr>
          <p:cNvCxnSpPr>
            <a:cxnSpLocks/>
          </p:cNvCxnSpPr>
          <p:nvPr/>
        </p:nvCxnSpPr>
        <p:spPr>
          <a:xfrm>
            <a:off x="1620001" y="4221163"/>
            <a:ext cx="7038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C3B9CC-6F64-7490-30E7-DB9BEC3B1A84}"/>
              </a:ext>
            </a:extLst>
          </p:cNvPr>
          <p:cNvSpPr txBox="1"/>
          <p:nvPr/>
        </p:nvSpPr>
        <p:spPr>
          <a:xfrm>
            <a:off x="1376503" y="4242488"/>
            <a:ext cx="21217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 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EE0CCC-D9F8-3BB1-4DAB-F401EB056EE9}"/>
              </a:ext>
            </a:extLst>
          </p:cNvPr>
          <p:cNvSpPr txBox="1"/>
          <p:nvPr/>
        </p:nvSpPr>
        <p:spPr>
          <a:xfrm>
            <a:off x="5839165" y="599062"/>
            <a:ext cx="12887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0C8474E-AF18-A60E-DC6B-BCF34B83F324}"/>
              </a:ext>
            </a:extLst>
          </p:cNvPr>
          <p:cNvGrpSpPr/>
          <p:nvPr/>
        </p:nvGrpSpPr>
        <p:grpSpPr>
          <a:xfrm>
            <a:off x="5589102" y="768339"/>
            <a:ext cx="252857" cy="248531"/>
            <a:chOff x="3413502" y="743173"/>
            <a:chExt cx="252857" cy="248531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4070D7AB-AE4B-67D0-AAD7-91B9E922B39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6C189AF4-FC7E-1BD3-2CED-4FB98F569250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E6809A9-04BA-AAE8-3A19-21C1F6C60DB9}"/>
              </a:ext>
            </a:extLst>
          </p:cNvPr>
          <p:cNvSpPr txBox="1"/>
          <p:nvPr/>
        </p:nvSpPr>
        <p:spPr>
          <a:xfrm>
            <a:off x="3667899" y="2833816"/>
            <a:ext cx="16321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남아 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5788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play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you need a board,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four wooden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sticks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a set of game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pieces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board for the game is called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yutpan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B0FD3B-DB50-4369-4D91-A0F55E194B4E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윷놀이를 하기 위해서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4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나무 막대기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게임 말 세트가 필요하다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9ED1F-CECA-4862-380F-A30D7624068E}"/>
              </a:ext>
            </a:extLst>
          </p:cNvPr>
          <p:cNvSpPr txBox="1"/>
          <p:nvPr/>
        </p:nvSpPr>
        <p:spPr>
          <a:xfrm>
            <a:off x="1538856" y="4620950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게임을 위한 판은 ‘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윷판’이라고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불린다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D5D0EFC-9E67-9168-7BE6-0FC305874969}"/>
              </a:ext>
            </a:extLst>
          </p:cNvPr>
          <p:cNvCxnSpPr>
            <a:cxnSpLocks/>
          </p:cNvCxnSpPr>
          <p:nvPr/>
        </p:nvCxnSpPr>
        <p:spPr>
          <a:xfrm>
            <a:off x="1620003" y="1513879"/>
            <a:ext cx="121056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98E9541-37B3-FD53-011E-7F427DE85940}"/>
              </a:ext>
            </a:extLst>
          </p:cNvPr>
          <p:cNvSpPr txBox="1"/>
          <p:nvPr/>
        </p:nvSpPr>
        <p:spPr>
          <a:xfrm>
            <a:off x="1544289" y="1543607"/>
            <a:ext cx="42541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…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99C0FD3D-DDCD-7C65-54E6-3AC541A66E0C}"/>
              </a:ext>
            </a:extLst>
          </p:cNvPr>
          <p:cNvCxnSpPr>
            <a:cxnSpLocks/>
          </p:cNvCxnSpPr>
          <p:nvPr/>
        </p:nvCxnSpPr>
        <p:spPr>
          <a:xfrm flipV="1">
            <a:off x="6152204" y="1513879"/>
            <a:ext cx="1326074" cy="694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D37F84D8-A2FE-EB81-8CE4-BE0F16F6804B}"/>
              </a:ext>
            </a:extLst>
          </p:cNvPr>
          <p:cNvCxnSpPr>
            <a:cxnSpLocks/>
          </p:cNvCxnSpPr>
          <p:nvPr/>
        </p:nvCxnSpPr>
        <p:spPr>
          <a:xfrm>
            <a:off x="1619999" y="2848049"/>
            <a:ext cx="32898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ECAE34-3716-C660-CB99-AA6771666E3F}"/>
              </a:ext>
            </a:extLst>
          </p:cNvPr>
          <p:cNvCxnSpPr>
            <a:cxnSpLocks/>
          </p:cNvCxnSpPr>
          <p:nvPr/>
        </p:nvCxnSpPr>
        <p:spPr>
          <a:xfrm>
            <a:off x="5833375" y="2848049"/>
            <a:ext cx="35668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이등변 삼각형 19">
            <a:extLst>
              <a:ext uri="{FF2B5EF4-FFF2-40B4-BE49-F238E27FC236}">
                <a16:creationId xmlns:a16="http://schemas.microsoft.com/office/drawing/2014/main" id="{89AEC9D8-F806-D0E9-C070-9DC7AC2EA50D}"/>
              </a:ext>
            </a:extLst>
          </p:cNvPr>
          <p:cNvSpPr/>
          <p:nvPr/>
        </p:nvSpPr>
        <p:spPr>
          <a:xfrm>
            <a:off x="5013237" y="2166823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7B45B2-FD82-A455-E2E3-94A98B44F37B}"/>
              </a:ext>
            </a:extLst>
          </p:cNvPr>
          <p:cNvSpPr txBox="1"/>
          <p:nvPr/>
        </p:nvSpPr>
        <p:spPr>
          <a:xfrm>
            <a:off x="4288329" y="2838058"/>
            <a:ext cx="22622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구조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명사구 나열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7E197FBC-CA48-B20C-862E-CE62F048EC50}"/>
              </a:ext>
            </a:extLst>
          </p:cNvPr>
          <p:cNvCxnSpPr>
            <a:cxnSpLocks/>
          </p:cNvCxnSpPr>
          <p:nvPr/>
        </p:nvCxnSpPr>
        <p:spPr>
          <a:xfrm flipV="1">
            <a:off x="5800371" y="4214217"/>
            <a:ext cx="1326074" cy="694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D0E0B34-C6B4-0995-CB79-8EA64DEE1FFB}"/>
              </a:ext>
            </a:extLst>
          </p:cNvPr>
          <p:cNvSpPr txBox="1"/>
          <p:nvPr/>
        </p:nvSpPr>
        <p:spPr>
          <a:xfrm>
            <a:off x="5455771" y="4243798"/>
            <a:ext cx="25287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be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p.p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83C135-0EE6-E430-D447-AB4868DB1C9E}"/>
              </a:ext>
            </a:extLst>
          </p:cNvPr>
          <p:cNvSpPr txBox="1"/>
          <p:nvPr/>
        </p:nvSpPr>
        <p:spPr>
          <a:xfrm>
            <a:off x="4358099" y="3286925"/>
            <a:ext cx="15364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막대기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붙이다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08F152-67D0-0DF6-AC86-BED7430FEC76}"/>
              </a:ext>
            </a:extLst>
          </p:cNvPr>
          <p:cNvSpPr txBox="1"/>
          <p:nvPr/>
        </p:nvSpPr>
        <p:spPr>
          <a:xfrm>
            <a:off x="8569253" y="2880735"/>
            <a:ext cx="317870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체스나 장기 같이 판에서 </a:t>
            </a:r>
            <a:b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놀이에 쓰이는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6F7261E-D71E-F797-51AD-2B166BB32CA3}"/>
              </a:ext>
            </a:extLst>
          </p:cNvPr>
          <p:cNvGrpSpPr/>
          <p:nvPr/>
        </p:nvGrpSpPr>
        <p:grpSpPr>
          <a:xfrm>
            <a:off x="8372171" y="2798922"/>
            <a:ext cx="252857" cy="257712"/>
            <a:chOff x="3413502" y="746197"/>
            <a:chExt cx="252857" cy="257712"/>
          </a:xfrm>
        </p:grpSpPr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C6F6AF91-C6C4-4481-E282-EBE8160CBDA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A5FEA1F9-86F5-D1D8-179A-321B50B634F1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1001587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8FC99AA-1F0D-52F4-D2D2-5DF01B63B244}"/>
              </a:ext>
            </a:extLst>
          </p:cNvPr>
          <p:cNvGrpSpPr/>
          <p:nvPr/>
        </p:nvGrpSpPr>
        <p:grpSpPr>
          <a:xfrm>
            <a:off x="4161898" y="2829388"/>
            <a:ext cx="252857" cy="665217"/>
            <a:chOff x="3413502" y="746197"/>
            <a:chExt cx="252857" cy="665217"/>
          </a:xfrm>
        </p:grpSpPr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4CEF01E2-1D71-88D4-500A-DB6BBD788CD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662895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E9CA7000-4A05-4DFD-0A23-8D0D47E5BECE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1409092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2573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3568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comes in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different sizes and shapes,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it is usually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square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two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diagonal line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you can see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below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total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29 stations are on the board.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0FB1DC-C7E0-F27D-06F1-25D5DD299CE4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다양한 크기와 모양으로 나오지만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F4ABB9-8262-3E4D-0057-87162F885E81}"/>
              </a:ext>
            </a:extLst>
          </p:cNvPr>
          <p:cNvSpPr txBox="1"/>
          <p:nvPr/>
        </p:nvSpPr>
        <p:spPr>
          <a:xfrm>
            <a:off x="1616075" y="3274613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보통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대각선이 있는 정사각형이다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A1A3E7-75DC-8C91-B0EC-158F35B39332}"/>
              </a:ext>
            </a:extLst>
          </p:cNvPr>
          <p:cNvSpPr txBox="1"/>
          <p:nvPr/>
        </p:nvSpPr>
        <p:spPr>
          <a:xfrm>
            <a:off x="1622873" y="4620974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아래에서 볼 수 있듯이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모두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29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역이 게임판에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이등변 삼각형 8">
            <a:extLst>
              <a:ext uri="{FF2B5EF4-FFF2-40B4-BE49-F238E27FC236}">
                <a16:creationId xmlns:a16="http://schemas.microsoft.com/office/drawing/2014/main" id="{FCF0A2B3-9286-E38C-B204-2A768841D705}"/>
              </a:ext>
            </a:extLst>
          </p:cNvPr>
          <p:cNvSpPr/>
          <p:nvPr/>
        </p:nvSpPr>
        <p:spPr>
          <a:xfrm>
            <a:off x="6001042" y="798348"/>
            <a:ext cx="785192" cy="586409"/>
          </a:xfrm>
          <a:prstGeom prst="triangl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C60D7C-6DF0-44DA-FEB6-11686B105C06}"/>
              </a:ext>
            </a:extLst>
          </p:cNvPr>
          <p:cNvSpPr txBox="1"/>
          <p:nvPr/>
        </p:nvSpPr>
        <p:spPr>
          <a:xfrm>
            <a:off x="5825214" y="1421441"/>
            <a:ext cx="1136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병렬구조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900D3FE3-23C2-6E1B-1246-81F2C5C2B513}"/>
              </a:ext>
            </a:extLst>
          </p:cNvPr>
          <p:cNvCxnSpPr>
            <a:cxnSpLocks/>
          </p:cNvCxnSpPr>
          <p:nvPr/>
        </p:nvCxnSpPr>
        <p:spPr>
          <a:xfrm>
            <a:off x="1619137" y="1520825"/>
            <a:ext cx="2737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A5A48D3-C05E-8D46-EDB1-D9F9B73F9586}"/>
              </a:ext>
            </a:extLst>
          </p:cNvPr>
          <p:cNvSpPr txBox="1"/>
          <p:nvPr/>
        </p:nvSpPr>
        <p:spPr>
          <a:xfrm>
            <a:off x="1357460" y="1471919"/>
            <a:ext cx="10537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i="1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yutpa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7BB48A79-6337-D623-611E-CDF62306C0AB}"/>
              </a:ext>
            </a:extLst>
          </p:cNvPr>
          <p:cNvCxnSpPr>
            <a:cxnSpLocks/>
          </p:cNvCxnSpPr>
          <p:nvPr/>
        </p:nvCxnSpPr>
        <p:spPr>
          <a:xfrm>
            <a:off x="5201993" y="1528328"/>
            <a:ext cx="7990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BAF15525-0300-4C8E-51FB-F99BC3D0743B}"/>
              </a:ext>
            </a:extLst>
          </p:cNvPr>
          <p:cNvCxnSpPr>
            <a:cxnSpLocks/>
          </p:cNvCxnSpPr>
          <p:nvPr/>
        </p:nvCxnSpPr>
        <p:spPr>
          <a:xfrm>
            <a:off x="6786234" y="1512534"/>
            <a:ext cx="13327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[R] 16">
            <a:extLst>
              <a:ext uri="{FF2B5EF4-FFF2-40B4-BE49-F238E27FC236}">
                <a16:creationId xmlns:a16="http://schemas.microsoft.com/office/drawing/2014/main" id="{09D0DBC4-A00C-5A95-CFBD-36B7E8C7F6C1}"/>
              </a:ext>
            </a:extLst>
          </p:cNvPr>
          <p:cNvCxnSpPr>
            <a:cxnSpLocks/>
          </p:cNvCxnSpPr>
          <p:nvPr/>
        </p:nvCxnSpPr>
        <p:spPr>
          <a:xfrm>
            <a:off x="2295419" y="2867840"/>
            <a:ext cx="2737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A155BE7-4994-A6DE-07D0-811FE492FF80}"/>
              </a:ext>
            </a:extLst>
          </p:cNvPr>
          <p:cNvSpPr txBox="1"/>
          <p:nvPr/>
        </p:nvSpPr>
        <p:spPr>
          <a:xfrm>
            <a:off x="1998322" y="2836406"/>
            <a:ext cx="87236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i="1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yutpan</a:t>
            </a:r>
            <a:endParaRPr lang="ko-Kore-KR" altLang="en-US" sz="1600" i="1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B58233-793B-C727-36FC-9B195FD0C9CF}"/>
              </a:ext>
            </a:extLst>
          </p:cNvPr>
          <p:cNvSpPr txBox="1"/>
          <p:nvPr/>
        </p:nvSpPr>
        <p:spPr>
          <a:xfrm>
            <a:off x="4545687" y="2839137"/>
            <a:ext cx="119727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정사각형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C5FA50-8E8B-EFFF-2664-E0D4CD794E8F}"/>
              </a:ext>
            </a:extLst>
          </p:cNvPr>
          <p:cNvSpPr txBox="1"/>
          <p:nvPr/>
        </p:nvSpPr>
        <p:spPr>
          <a:xfrm>
            <a:off x="7510325" y="2836406"/>
            <a:ext cx="23375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대각선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DEF469-4429-9187-89DE-421F966A3B2F}"/>
              </a:ext>
            </a:extLst>
          </p:cNvPr>
          <p:cNvSpPr txBox="1"/>
          <p:nvPr/>
        </p:nvSpPr>
        <p:spPr>
          <a:xfrm>
            <a:off x="1538855" y="4169946"/>
            <a:ext cx="17240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다시피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듯이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2B58E7-C392-B64A-6BB4-5CA3B0FEE05B}"/>
              </a:ext>
            </a:extLst>
          </p:cNvPr>
          <p:cNvSpPr txBox="1"/>
          <p:nvPr/>
        </p:nvSpPr>
        <p:spPr>
          <a:xfrm>
            <a:off x="4269393" y="4154720"/>
            <a:ext cx="10525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아래에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51D766C-4BC4-6EE3-9DE0-9A0A79942EC9}"/>
              </a:ext>
            </a:extLst>
          </p:cNvPr>
          <p:cNvSpPr txBox="1"/>
          <p:nvPr/>
        </p:nvSpPr>
        <p:spPr>
          <a:xfrm>
            <a:off x="5473243" y="4168958"/>
            <a:ext cx="15788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BA6910-2C07-A1BA-271F-E7C4F2512D37}"/>
              </a:ext>
            </a:extLst>
          </p:cNvPr>
          <p:cNvSpPr txBox="1"/>
          <p:nvPr/>
        </p:nvSpPr>
        <p:spPr>
          <a:xfrm>
            <a:off x="2897186" y="599062"/>
            <a:ext cx="21282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형태로 나오다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CC96AAC-03B0-518D-0CF3-F95C3A20FC2D}"/>
              </a:ext>
            </a:extLst>
          </p:cNvPr>
          <p:cNvGrpSpPr/>
          <p:nvPr/>
        </p:nvGrpSpPr>
        <p:grpSpPr>
          <a:xfrm>
            <a:off x="2647124" y="768339"/>
            <a:ext cx="252857" cy="248531"/>
            <a:chOff x="3413502" y="743173"/>
            <a:chExt cx="252857" cy="248531"/>
          </a:xfrm>
        </p:grpSpPr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E3E72810-BDC1-AC59-A390-B5DDB71430F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BE0BF372-BE73-EEBA-30C4-F34118876FA2}"/>
                </a:ext>
              </a:extLst>
            </p:cNvPr>
            <p:cNvCxnSpPr>
              <a:cxnSpLocks/>
            </p:cNvCxnSpPr>
            <p:nvPr/>
          </p:nvCxnSpPr>
          <p:spPr>
            <a:xfrm>
              <a:off x="3416296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6070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your board is ready, you need four wooden sticks.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sticks, 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called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)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flat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one side and rounded on the other.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DA22E6-3D00-838E-EE0D-50E496693B3E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게임판이 준비되었다면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개의 나무 막대기가 필요하다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1AA6A-036B-2EBA-790D-F8CAB2E06016}"/>
              </a:ext>
            </a:extLst>
          </p:cNvPr>
          <p:cNvSpPr txBox="1"/>
          <p:nvPr/>
        </p:nvSpPr>
        <p:spPr>
          <a:xfrm>
            <a:off x="1546187" y="4621768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윷’이라고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불리는 이 막대기들은 한쪽은 평평하고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D3599-2CA7-0522-301F-2D0DF57C9707}"/>
              </a:ext>
            </a:extLst>
          </p:cNvPr>
          <p:cNvSpPr txBox="1"/>
          <p:nvPr/>
        </p:nvSpPr>
        <p:spPr>
          <a:xfrm>
            <a:off x="1546187" y="6043626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다른 한쪽은 둥글다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63B1FBD9-122C-A5BE-4261-872B24393A2F}"/>
              </a:ext>
            </a:extLst>
          </p:cNvPr>
          <p:cNvCxnSpPr>
            <a:cxnSpLocks/>
          </p:cNvCxnSpPr>
          <p:nvPr/>
        </p:nvCxnSpPr>
        <p:spPr>
          <a:xfrm>
            <a:off x="1620114" y="4221163"/>
            <a:ext cx="16705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17EAFDAB-04B4-307E-8A34-B663FBB98480}"/>
              </a:ext>
            </a:extLst>
          </p:cNvPr>
          <p:cNvCxnSpPr>
            <a:cxnSpLocks/>
          </p:cNvCxnSpPr>
          <p:nvPr/>
        </p:nvCxnSpPr>
        <p:spPr>
          <a:xfrm>
            <a:off x="2147791" y="5611133"/>
            <a:ext cx="7027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5253E7B5-997A-069E-8473-8809CA8595C5}"/>
              </a:ext>
            </a:extLst>
          </p:cNvPr>
          <p:cNvCxnSpPr>
            <a:cxnSpLocks/>
          </p:cNvCxnSpPr>
          <p:nvPr/>
        </p:nvCxnSpPr>
        <p:spPr>
          <a:xfrm>
            <a:off x="6599906" y="5626850"/>
            <a:ext cx="17035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CC8F28A-94CA-54C6-A7E1-39EE0390AAB1}"/>
              </a:ext>
            </a:extLst>
          </p:cNvPr>
          <p:cNvSpPr txBox="1"/>
          <p:nvPr/>
        </p:nvSpPr>
        <p:spPr>
          <a:xfrm>
            <a:off x="3528270" y="4243410"/>
            <a:ext cx="183558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윷이라고 불리는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846A6C-24A5-40FC-275F-A41595295460}"/>
              </a:ext>
            </a:extLst>
          </p:cNvPr>
          <p:cNvSpPr txBox="1"/>
          <p:nvPr/>
        </p:nvSpPr>
        <p:spPr>
          <a:xfrm>
            <a:off x="5899889" y="4246148"/>
            <a:ext cx="10007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평평한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ADBEA1-3849-8562-D6DC-2611CEB81733}"/>
              </a:ext>
            </a:extLst>
          </p:cNvPr>
          <p:cNvSpPr txBox="1"/>
          <p:nvPr/>
        </p:nvSpPr>
        <p:spPr>
          <a:xfrm>
            <a:off x="2684958" y="5648684"/>
            <a:ext cx="41058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둘 중 하나는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one,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나머지 하나는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the other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9240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AD2B19-35B8-B101-423B-437F55AC54E8}"/>
              </a:ext>
            </a:extLst>
          </p:cNvPr>
          <p:cNvSpPr txBox="1"/>
          <p:nvPr/>
        </p:nvSpPr>
        <p:spPr>
          <a:xfrm>
            <a:off x="1620001" y="311228"/>
            <a:ext cx="82462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throw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sticks on the floor.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you move game pieces on the board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based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each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throw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many sticks will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flat side up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EF2B03-22B4-A8F8-3A71-0F0D29A33B14}"/>
              </a:ext>
            </a:extLst>
          </p:cNvPr>
          <p:cNvSpPr txBox="1"/>
          <p:nvPr/>
        </p:nvSpPr>
        <p:spPr>
          <a:xfrm>
            <a:off x="1538856" y="187766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당신은 그 막대기들을 바닥에 던진다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720B75-0277-16A6-FFD7-9D4CD0C2C1AA}"/>
              </a:ext>
            </a:extLst>
          </p:cNvPr>
          <p:cNvSpPr txBox="1"/>
          <p:nvPr/>
        </p:nvSpPr>
        <p:spPr>
          <a:xfrm>
            <a:off x="1545653" y="3276437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그런 다음 당신은 각각 던진 결과에 근거하여 게임 말을 판 위에서 이동한다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7090F-4800-9388-493D-99D54369DDCF}"/>
              </a:ext>
            </a:extLst>
          </p:cNvPr>
          <p:cNvSpPr txBox="1"/>
          <p:nvPr/>
        </p:nvSpPr>
        <p:spPr>
          <a:xfrm>
            <a:off x="1540801" y="6043901"/>
            <a:ext cx="79610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얼마나 많은 막대기가 평평한 면을 위로 하여 착지하는가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957C71-BED2-5724-5AA6-C8BE27CA086C}"/>
              </a:ext>
            </a:extLst>
          </p:cNvPr>
          <p:cNvSpPr txBox="1"/>
          <p:nvPr/>
        </p:nvSpPr>
        <p:spPr>
          <a:xfrm>
            <a:off x="2325799" y="1467201"/>
            <a:ext cx="10596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던지다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10B8D5-0299-14A8-5198-C4656A695B75}"/>
              </a:ext>
            </a:extLst>
          </p:cNvPr>
          <p:cNvSpPr txBox="1"/>
          <p:nvPr/>
        </p:nvSpPr>
        <p:spPr>
          <a:xfrm>
            <a:off x="1620001" y="4172895"/>
            <a:ext cx="16021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근거하여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3C3775-367D-A67B-D9BA-7B1F1FDA4785}"/>
              </a:ext>
            </a:extLst>
          </p:cNvPr>
          <p:cNvSpPr txBox="1"/>
          <p:nvPr/>
        </p:nvSpPr>
        <p:spPr>
          <a:xfrm>
            <a:off x="3984171" y="4170399"/>
            <a:ext cx="9960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552B74-FC13-C524-7BBF-3DC46FF7153B}"/>
              </a:ext>
            </a:extLst>
          </p:cNvPr>
          <p:cNvSpPr txBox="1"/>
          <p:nvPr/>
        </p:nvSpPr>
        <p:spPr>
          <a:xfrm>
            <a:off x="6106886" y="5574282"/>
            <a:ext cx="34562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평평한 면을 위로 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2CE8BF-F80D-A5A3-4623-43D77A2DD84B}"/>
              </a:ext>
            </a:extLst>
          </p:cNvPr>
          <p:cNvSpPr txBox="1"/>
          <p:nvPr/>
        </p:nvSpPr>
        <p:spPr>
          <a:xfrm>
            <a:off x="5906979" y="4699124"/>
            <a:ext cx="28614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땅에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내려앉다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땅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CAA358EE-E78B-DDEA-6139-242BC0AE8C14}"/>
              </a:ext>
            </a:extLst>
          </p:cNvPr>
          <p:cNvGrpSpPr/>
          <p:nvPr/>
        </p:nvGrpSpPr>
        <p:grpSpPr>
          <a:xfrm>
            <a:off x="5659814" y="4868401"/>
            <a:ext cx="252857" cy="248531"/>
            <a:chOff x="3403563" y="743173"/>
            <a:chExt cx="252857" cy="248531"/>
          </a:xfrm>
        </p:grpSpPr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105D34CA-63F2-808B-0030-E7F7F96EFF93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B11A7FC4-5C10-13AD-E747-AED321A988E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A17A484-31C2-0D94-0CFD-2F0ADDB36F22}"/>
              </a:ext>
            </a:extLst>
          </p:cNvPr>
          <p:cNvSpPr txBox="1"/>
          <p:nvPr/>
        </p:nvSpPr>
        <p:spPr>
          <a:xfrm>
            <a:off x="6433468" y="4170395"/>
            <a:ext cx="9960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던지기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3346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3354</TotalTime>
  <Words>1512</Words>
  <Application>Microsoft Office PowerPoint</Application>
  <PresentationFormat>와이드스크린</PresentationFormat>
  <Paragraphs>251</Paragraphs>
  <Slides>22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1" baseType="lpstr">
      <vt:lpstr>Aptos</vt:lpstr>
      <vt:lpstr>Aptos Display</vt:lpstr>
      <vt:lpstr>Noto Sans KR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박은정</cp:lastModifiedBy>
  <cp:revision>109</cp:revision>
  <dcterms:created xsi:type="dcterms:W3CDTF">2024-07-02T00:56:12Z</dcterms:created>
  <dcterms:modified xsi:type="dcterms:W3CDTF">2024-09-17T01:17:02Z</dcterms:modified>
</cp:coreProperties>
</file>